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2" r:id="rId2"/>
    <p:sldId id="258" r:id="rId3"/>
    <p:sldId id="263" r:id="rId4"/>
    <p:sldId id="266" r:id="rId5"/>
    <p:sldId id="267" r:id="rId6"/>
    <p:sldId id="264" r:id="rId7"/>
    <p:sldId id="265" r:id="rId8"/>
    <p:sldId id="272" r:id="rId9"/>
    <p:sldId id="273" r:id="rId10"/>
    <p:sldId id="274" r:id="rId11"/>
    <p:sldId id="275" r:id="rId12"/>
    <p:sldId id="268" r:id="rId13"/>
    <p:sldId id="276" r:id="rId14"/>
    <p:sldId id="269" r:id="rId15"/>
    <p:sldId id="278" r:id="rId16"/>
    <p:sldId id="279" r:id="rId17"/>
    <p:sldId id="270" r:id="rId18"/>
    <p:sldId id="280" r:id="rId19"/>
    <p:sldId id="281" r:id="rId20"/>
    <p:sldId id="271" r:id="rId21"/>
    <p:sldId id="282" r:id="rId22"/>
    <p:sldId id="283" r:id="rId23"/>
    <p:sldId id="284" r:id="rId24"/>
    <p:sldId id="285" r:id="rId25"/>
    <p:sldId id="288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A1D"/>
    <a:srgbClr val="19092A"/>
    <a:srgbClr val="2A0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2"/>
    <p:restoredTop sz="86095"/>
  </p:normalViewPr>
  <p:slideViewPr>
    <p:cSldViewPr snapToGrid="0">
      <p:cViewPr varScale="1">
        <p:scale>
          <a:sx n="103" d="100"/>
          <a:sy n="103" d="100"/>
        </p:scale>
        <p:origin x="1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CACBCB-75E8-7E42-B464-5AD9BD04AD31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1F8587D-2E8D-9E49-9F89-5C7D7AED08FB}">
      <dgm:prSet phldrT="[Text]" custT="1"/>
      <dgm:spPr/>
      <dgm:t>
        <a:bodyPr lIns="144000" anchor="ctr" anchorCtr="0"/>
        <a:lstStyle/>
        <a:p>
          <a:r>
            <a:rPr lang="en-US" sz="2000" b="0" i="0" u="none" dirty="0"/>
            <a:t>Pillar #1</a:t>
          </a:r>
        </a:p>
        <a:p>
          <a:r>
            <a:rPr lang="en-US" sz="2000" b="0" i="0" u="none" dirty="0"/>
            <a:t>Restructure the Application Review Process</a:t>
          </a:r>
          <a:endParaRPr lang="en-GB" sz="2000" b="0" i="0" u="none" dirty="0"/>
        </a:p>
      </dgm:t>
    </dgm:pt>
    <dgm:pt modelId="{7E7EAA84-63C9-654C-9CCE-5FC5C8B4C6BC}" type="parTrans" cxnId="{95477991-33AA-284F-92BA-1DFDE9645EF7}">
      <dgm:prSet/>
      <dgm:spPr/>
      <dgm:t>
        <a:bodyPr/>
        <a:lstStyle/>
        <a:p>
          <a:endParaRPr lang="en-GB"/>
        </a:p>
      </dgm:t>
    </dgm:pt>
    <dgm:pt modelId="{FE9507B5-532C-F242-A1F6-2A573554F61A}" type="sibTrans" cxnId="{95477991-33AA-284F-92BA-1DFDE9645EF7}">
      <dgm:prSet/>
      <dgm:spPr/>
      <dgm:t>
        <a:bodyPr/>
        <a:lstStyle/>
        <a:p>
          <a:endParaRPr lang="en-GB"/>
        </a:p>
      </dgm:t>
    </dgm:pt>
    <dgm:pt modelId="{703FB522-0557-D44F-843F-A9205D7C004E}">
      <dgm:prSet phldrT="[Text]" custT="1"/>
      <dgm:spPr/>
      <dgm:t>
        <a:bodyPr lIns="144000" anchor="ctr" anchorCtr="0"/>
        <a:lstStyle/>
        <a:p>
          <a:r>
            <a:rPr lang="en-US" sz="2000" b="0" i="0" u="none" dirty="0"/>
            <a:t>Pillar #2 </a:t>
          </a:r>
        </a:p>
        <a:p>
          <a:r>
            <a:rPr lang="en-US" sz="2000" b="0" i="0" u="none" dirty="0"/>
            <a:t>Expedited Pre-Evaluation for Registry Service Providers</a:t>
          </a:r>
          <a:endParaRPr lang="en-GB" sz="2000" b="0" i="0" u="none" dirty="0"/>
        </a:p>
      </dgm:t>
    </dgm:pt>
    <dgm:pt modelId="{18447A9C-C777-234C-91FE-A5E5D2F7BD69}" type="parTrans" cxnId="{70C52102-ACBA-6F4A-86E2-C553CFA66F90}">
      <dgm:prSet/>
      <dgm:spPr/>
      <dgm:t>
        <a:bodyPr/>
        <a:lstStyle/>
        <a:p>
          <a:endParaRPr lang="en-GB"/>
        </a:p>
      </dgm:t>
    </dgm:pt>
    <dgm:pt modelId="{3BCA8B28-C41D-B547-9EA5-3AC9622A1A55}" type="sibTrans" cxnId="{70C52102-ACBA-6F4A-86E2-C553CFA66F90}">
      <dgm:prSet/>
      <dgm:spPr/>
      <dgm:t>
        <a:bodyPr/>
        <a:lstStyle/>
        <a:p>
          <a:endParaRPr lang="en-GB"/>
        </a:p>
      </dgm:t>
    </dgm:pt>
    <dgm:pt modelId="{BC796CE0-9A7A-804F-AFF2-E65C5F51F6E9}">
      <dgm:prSet phldrT="[Text]" custT="1"/>
      <dgm:spPr/>
      <dgm:t>
        <a:bodyPr lIns="144000" anchor="ctr" anchorCtr="0"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Pillar #3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Structured Application Prioritization Review	</a:t>
          </a:r>
          <a:endParaRPr lang="en-GB" sz="2000" b="0" i="0" u="none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8DCBB2D0-A640-7643-96F2-87FB022B5850}" type="parTrans" cxnId="{0B0A6473-AEF8-8C44-9393-394A821285EB}">
      <dgm:prSet/>
      <dgm:spPr/>
      <dgm:t>
        <a:bodyPr/>
        <a:lstStyle/>
        <a:p>
          <a:endParaRPr lang="en-GB"/>
        </a:p>
      </dgm:t>
    </dgm:pt>
    <dgm:pt modelId="{4E0F86DD-243B-1E4E-845F-17ADEC32783B}" type="sibTrans" cxnId="{0B0A6473-AEF8-8C44-9393-394A821285EB}">
      <dgm:prSet/>
      <dgm:spPr/>
      <dgm:t>
        <a:bodyPr/>
        <a:lstStyle/>
        <a:p>
          <a:endParaRPr lang="en-GB"/>
        </a:p>
      </dgm:t>
    </dgm:pt>
    <dgm:pt modelId="{CA60F3AC-F49C-9D4C-928D-45805FB2B9B4}">
      <dgm:prSet phldrT="[Text]" custT="1"/>
      <dgm:spPr/>
      <dgm:t>
        <a:bodyPr lIns="144000" anchor="ctr" anchorCtr="0"/>
        <a:lstStyle/>
        <a:p>
          <a:r>
            <a:rPr lang="en-US" sz="2000" b="0" i="0" u="none" dirty="0"/>
            <a:t>Pillar #4</a:t>
          </a:r>
        </a:p>
        <a:p>
          <a:r>
            <a:rPr lang="en-US" sz="2000" b="0" i="0" u="none" dirty="0"/>
            <a:t>Implement a Tiered Pricing Model</a:t>
          </a:r>
          <a:endParaRPr lang="en-GB" sz="2000" b="0" i="0" u="none" dirty="0"/>
        </a:p>
      </dgm:t>
    </dgm:pt>
    <dgm:pt modelId="{048BFA09-6E40-2C44-9BA3-57A309FECE07}" type="parTrans" cxnId="{66E3CF38-6E77-AB4A-B756-B0E108D875B0}">
      <dgm:prSet/>
      <dgm:spPr/>
      <dgm:t>
        <a:bodyPr/>
        <a:lstStyle/>
        <a:p>
          <a:endParaRPr lang="en-GB"/>
        </a:p>
      </dgm:t>
    </dgm:pt>
    <dgm:pt modelId="{665E6AE6-CDC9-BA47-B81A-FA012DE9C7AA}" type="sibTrans" cxnId="{66E3CF38-6E77-AB4A-B756-B0E108D875B0}">
      <dgm:prSet/>
      <dgm:spPr/>
      <dgm:t>
        <a:bodyPr/>
        <a:lstStyle/>
        <a:p>
          <a:endParaRPr lang="en-GB"/>
        </a:p>
      </dgm:t>
    </dgm:pt>
    <dgm:pt modelId="{719B351E-C4E2-4F4F-A6A6-B881AFCAE5BC}">
      <dgm:prSet phldrT="[Text]" custT="1"/>
      <dgm:spPr/>
      <dgm:t>
        <a:bodyPr lIns="144000" anchor="ctr" anchorCtr="0"/>
        <a:lstStyle/>
        <a:p>
          <a:r>
            <a:rPr lang="en-US" sz="2000" b="0" i="0" u="none" dirty="0"/>
            <a:t>Pillar #5 </a:t>
          </a:r>
        </a:p>
        <a:p>
          <a:r>
            <a:rPr lang="en-US" sz="2000" b="0" i="0" u="none" dirty="0"/>
            <a:t>Utilize Existing Systems to Create a Simple Platform </a:t>
          </a:r>
          <a:endParaRPr lang="en-GB" sz="2000" b="0" i="0" u="none" dirty="0"/>
        </a:p>
      </dgm:t>
    </dgm:pt>
    <dgm:pt modelId="{CF5737C1-E6A7-7745-9FFD-015B875959C7}" type="parTrans" cxnId="{74D617E5-271D-1F4C-9F80-7C108884F14D}">
      <dgm:prSet/>
      <dgm:spPr/>
      <dgm:t>
        <a:bodyPr/>
        <a:lstStyle/>
        <a:p>
          <a:endParaRPr lang="en-GB"/>
        </a:p>
      </dgm:t>
    </dgm:pt>
    <dgm:pt modelId="{2EC91499-D09E-3A4E-99A0-46F245C2C5AF}" type="sibTrans" cxnId="{74D617E5-271D-1F4C-9F80-7C108884F14D}">
      <dgm:prSet/>
      <dgm:spPr/>
      <dgm:t>
        <a:bodyPr/>
        <a:lstStyle/>
        <a:p>
          <a:endParaRPr lang="en-GB"/>
        </a:p>
      </dgm:t>
    </dgm:pt>
    <dgm:pt modelId="{BFF62E59-AB9D-3C4B-A172-87F02FF11CF5}" type="pres">
      <dgm:prSet presAssocID="{96CACBCB-75E8-7E42-B464-5AD9BD04AD31}" presName="diagram" presStyleCnt="0">
        <dgm:presLayoutVars>
          <dgm:dir/>
          <dgm:resizeHandles val="exact"/>
        </dgm:presLayoutVars>
      </dgm:prSet>
      <dgm:spPr/>
    </dgm:pt>
    <dgm:pt modelId="{B16D9A1B-57B6-4146-937C-A693E6D1C88B}" type="pres">
      <dgm:prSet presAssocID="{81F8587D-2E8D-9E49-9F89-5C7D7AED08FB}" presName="node" presStyleLbl="node1" presStyleIdx="0" presStyleCnt="5">
        <dgm:presLayoutVars>
          <dgm:bulletEnabled val="1"/>
        </dgm:presLayoutVars>
      </dgm:prSet>
      <dgm:spPr/>
    </dgm:pt>
    <dgm:pt modelId="{22705CC9-EFB5-344A-BAEC-B5D95FA013AB}" type="pres">
      <dgm:prSet presAssocID="{FE9507B5-532C-F242-A1F6-2A573554F61A}" presName="sibTrans" presStyleCnt="0"/>
      <dgm:spPr/>
    </dgm:pt>
    <dgm:pt modelId="{C4F274B7-5DBE-2141-9F0D-AA5A9E806EA1}" type="pres">
      <dgm:prSet presAssocID="{703FB522-0557-D44F-843F-A9205D7C004E}" presName="node" presStyleLbl="node1" presStyleIdx="1" presStyleCnt="5">
        <dgm:presLayoutVars>
          <dgm:bulletEnabled val="1"/>
        </dgm:presLayoutVars>
      </dgm:prSet>
      <dgm:spPr/>
    </dgm:pt>
    <dgm:pt modelId="{A0C8FE32-4535-F74D-80AB-0280860552AE}" type="pres">
      <dgm:prSet presAssocID="{3BCA8B28-C41D-B547-9EA5-3AC9622A1A55}" presName="sibTrans" presStyleCnt="0"/>
      <dgm:spPr/>
    </dgm:pt>
    <dgm:pt modelId="{D34B0F3F-3A7E-F846-AC3D-CF33A3306680}" type="pres">
      <dgm:prSet presAssocID="{BC796CE0-9A7A-804F-AFF2-E65C5F51F6E9}" presName="node" presStyleLbl="node1" presStyleIdx="2" presStyleCnt="5">
        <dgm:presLayoutVars>
          <dgm:bulletEnabled val="1"/>
        </dgm:presLayoutVars>
      </dgm:prSet>
      <dgm:spPr/>
    </dgm:pt>
    <dgm:pt modelId="{146FDD30-28B3-4842-B3AB-3554A6B74653}" type="pres">
      <dgm:prSet presAssocID="{4E0F86DD-243B-1E4E-845F-17ADEC32783B}" presName="sibTrans" presStyleCnt="0"/>
      <dgm:spPr/>
    </dgm:pt>
    <dgm:pt modelId="{299A5FD0-7AB1-F446-974E-9018412A29A7}" type="pres">
      <dgm:prSet presAssocID="{CA60F3AC-F49C-9D4C-928D-45805FB2B9B4}" presName="node" presStyleLbl="node1" presStyleIdx="3" presStyleCnt="5">
        <dgm:presLayoutVars>
          <dgm:bulletEnabled val="1"/>
        </dgm:presLayoutVars>
      </dgm:prSet>
      <dgm:spPr/>
    </dgm:pt>
    <dgm:pt modelId="{890CF009-A119-A144-BAB2-B021E739A2F0}" type="pres">
      <dgm:prSet presAssocID="{665E6AE6-CDC9-BA47-B81A-FA012DE9C7AA}" presName="sibTrans" presStyleCnt="0"/>
      <dgm:spPr/>
    </dgm:pt>
    <dgm:pt modelId="{85C46D2C-67C5-ED44-9A8D-9FA2813FDBAB}" type="pres">
      <dgm:prSet presAssocID="{719B351E-C4E2-4F4F-A6A6-B881AFCAE5BC}" presName="node" presStyleLbl="node1" presStyleIdx="4" presStyleCnt="5">
        <dgm:presLayoutVars>
          <dgm:bulletEnabled val="1"/>
        </dgm:presLayoutVars>
      </dgm:prSet>
      <dgm:spPr/>
    </dgm:pt>
  </dgm:ptLst>
  <dgm:cxnLst>
    <dgm:cxn modelId="{70C52102-ACBA-6F4A-86E2-C553CFA66F90}" srcId="{96CACBCB-75E8-7E42-B464-5AD9BD04AD31}" destId="{703FB522-0557-D44F-843F-A9205D7C004E}" srcOrd="1" destOrd="0" parTransId="{18447A9C-C777-234C-91FE-A5E5D2F7BD69}" sibTransId="{3BCA8B28-C41D-B547-9EA5-3AC9622A1A55}"/>
    <dgm:cxn modelId="{A983E905-D474-2E4F-9BC7-33AA38180D6C}" type="presOf" srcId="{BC796CE0-9A7A-804F-AFF2-E65C5F51F6E9}" destId="{D34B0F3F-3A7E-F846-AC3D-CF33A3306680}" srcOrd="0" destOrd="0" presId="urn:microsoft.com/office/officeart/2005/8/layout/default"/>
    <dgm:cxn modelId="{66E3CF38-6E77-AB4A-B756-B0E108D875B0}" srcId="{96CACBCB-75E8-7E42-B464-5AD9BD04AD31}" destId="{CA60F3AC-F49C-9D4C-928D-45805FB2B9B4}" srcOrd="3" destOrd="0" parTransId="{048BFA09-6E40-2C44-9BA3-57A309FECE07}" sibTransId="{665E6AE6-CDC9-BA47-B81A-FA012DE9C7AA}"/>
    <dgm:cxn modelId="{56D18C48-656A-B14D-AC4F-5F2C5C80212F}" type="presOf" srcId="{703FB522-0557-D44F-843F-A9205D7C004E}" destId="{C4F274B7-5DBE-2141-9F0D-AA5A9E806EA1}" srcOrd="0" destOrd="0" presId="urn:microsoft.com/office/officeart/2005/8/layout/default"/>
    <dgm:cxn modelId="{5915494F-4B6D-1245-A2C0-BCD352F6577B}" type="presOf" srcId="{719B351E-C4E2-4F4F-A6A6-B881AFCAE5BC}" destId="{85C46D2C-67C5-ED44-9A8D-9FA2813FDBAB}" srcOrd="0" destOrd="0" presId="urn:microsoft.com/office/officeart/2005/8/layout/default"/>
    <dgm:cxn modelId="{DA527E5A-7CB3-A44F-AE28-7B9E3B4EC4FC}" type="presOf" srcId="{81F8587D-2E8D-9E49-9F89-5C7D7AED08FB}" destId="{B16D9A1B-57B6-4146-937C-A693E6D1C88B}" srcOrd="0" destOrd="0" presId="urn:microsoft.com/office/officeart/2005/8/layout/default"/>
    <dgm:cxn modelId="{0B0A6473-AEF8-8C44-9393-394A821285EB}" srcId="{96CACBCB-75E8-7E42-B464-5AD9BD04AD31}" destId="{BC796CE0-9A7A-804F-AFF2-E65C5F51F6E9}" srcOrd="2" destOrd="0" parTransId="{8DCBB2D0-A640-7643-96F2-87FB022B5850}" sibTransId="{4E0F86DD-243B-1E4E-845F-17ADEC32783B}"/>
    <dgm:cxn modelId="{442D5880-4309-B94A-942B-2AEC9868CCE4}" type="presOf" srcId="{CA60F3AC-F49C-9D4C-928D-45805FB2B9B4}" destId="{299A5FD0-7AB1-F446-974E-9018412A29A7}" srcOrd="0" destOrd="0" presId="urn:microsoft.com/office/officeart/2005/8/layout/default"/>
    <dgm:cxn modelId="{97769490-ADD9-C248-91FB-F7F16B2C14BC}" type="presOf" srcId="{96CACBCB-75E8-7E42-B464-5AD9BD04AD31}" destId="{BFF62E59-AB9D-3C4B-A172-87F02FF11CF5}" srcOrd="0" destOrd="0" presId="urn:microsoft.com/office/officeart/2005/8/layout/default"/>
    <dgm:cxn modelId="{95477991-33AA-284F-92BA-1DFDE9645EF7}" srcId="{96CACBCB-75E8-7E42-B464-5AD9BD04AD31}" destId="{81F8587D-2E8D-9E49-9F89-5C7D7AED08FB}" srcOrd="0" destOrd="0" parTransId="{7E7EAA84-63C9-654C-9CCE-5FC5C8B4C6BC}" sibTransId="{FE9507B5-532C-F242-A1F6-2A573554F61A}"/>
    <dgm:cxn modelId="{74D617E5-271D-1F4C-9F80-7C108884F14D}" srcId="{96CACBCB-75E8-7E42-B464-5AD9BD04AD31}" destId="{719B351E-C4E2-4F4F-A6A6-B881AFCAE5BC}" srcOrd="4" destOrd="0" parTransId="{CF5737C1-E6A7-7745-9FFD-015B875959C7}" sibTransId="{2EC91499-D09E-3A4E-99A0-46F245C2C5AF}"/>
    <dgm:cxn modelId="{E8E49793-88A5-F14B-A0F7-405FD17F3229}" type="presParOf" srcId="{BFF62E59-AB9D-3C4B-A172-87F02FF11CF5}" destId="{B16D9A1B-57B6-4146-937C-A693E6D1C88B}" srcOrd="0" destOrd="0" presId="urn:microsoft.com/office/officeart/2005/8/layout/default"/>
    <dgm:cxn modelId="{D1FC6E3E-B19F-9849-AC90-ED4BECA80281}" type="presParOf" srcId="{BFF62E59-AB9D-3C4B-A172-87F02FF11CF5}" destId="{22705CC9-EFB5-344A-BAEC-B5D95FA013AB}" srcOrd="1" destOrd="0" presId="urn:microsoft.com/office/officeart/2005/8/layout/default"/>
    <dgm:cxn modelId="{7193528C-B098-6E4A-AB4D-685D348AA89D}" type="presParOf" srcId="{BFF62E59-AB9D-3C4B-A172-87F02FF11CF5}" destId="{C4F274B7-5DBE-2141-9F0D-AA5A9E806EA1}" srcOrd="2" destOrd="0" presId="urn:microsoft.com/office/officeart/2005/8/layout/default"/>
    <dgm:cxn modelId="{AB1AD02C-430F-7840-A2AC-00C46982DFD0}" type="presParOf" srcId="{BFF62E59-AB9D-3C4B-A172-87F02FF11CF5}" destId="{A0C8FE32-4535-F74D-80AB-0280860552AE}" srcOrd="3" destOrd="0" presId="urn:microsoft.com/office/officeart/2005/8/layout/default"/>
    <dgm:cxn modelId="{EBC6BF4D-22B3-9743-825B-2D0295C5159D}" type="presParOf" srcId="{BFF62E59-AB9D-3C4B-A172-87F02FF11CF5}" destId="{D34B0F3F-3A7E-F846-AC3D-CF33A3306680}" srcOrd="4" destOrd="0" presId="urn:microsoft.com/office/officeart/2005/8/layout/default"/>
    <dgm:cxn modelId="{FD4A0DC7-46D2-B44E-ABD8-21E653BD7DE6}" type="presParOf" srcId="{BFF62E59-AB9D-3C4B-A172-87F02FF11CF5}" destId="{146FDD30-28B3-4842-B3AB-3554A6B74653}" srcOrd="5" destOrd="0" presId="urn:microsoft.com/office/officeart/2005/8/layout/default"/>
    <dgm:cxn modelId="{7E48A655-30A7-F543-9936-C3CF9B05111A}" type="presParOf" srcId="{BFF62E59-AB9D-3C4B-A172-87F02FF11CF5}" destId="{299A5FD0-7AB1-F446-974E-9018412A29A7}" srcOrd="6" destOrd="0" presId="urn:microsoft.com/office/officeart/2005/8/layout/default"/>
    <dgm:cxn modelId="{6FD9B88B-9DE4-D84C-AD71-438A482D1811}" type="presParOf" srcId="{BFF62E59-AB9D-3C4B-A172-87F02FF11CF5}" destId="{890CF009-A119-A144-BAB2-B021E739A2F0}" srcOrd="7" destOrd="0" presId="urn:microsoft.com/office/officeart/2005/8/layout/default"/>
    <dgm:cxn modelId="{073AECEB-10F7-CA40-8EE8-56DED2401188}" type="presParOf" srcId="{BFF62E59-AB9D-3C4B-A172-87F02FF11CF5}" destId="{85C46D2C-67C5-ED44-9A8D-9FA2813FDBA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6A2457-1D5D-F641-81CB-C0282C9030B9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EC28111-6706-084F-94A5-D68AE8218286}">
      <dgm:prSet phldrT="[Text]"/>
      <dgm:spPr/>
      <dgm:t>
        <a:bodyPr/>
        <a:lstStyle/>
        <a:p>
          <a:r>
            <a:rPr lang="en-GB" dirty="0"/>
            <a:t>Administrative</a:t>
          </a:r>
        </a:p>
      </dgm:t>
    </dgm:pt>
    <dgm:pt modelId="{48A291DB-D4F7-894B-880A-B0968E47AF85}" type="parTrans" cxnId="{18D97C56-1306-514B-95D9-260EFF58E98F}">
      <dgm:prSet/>
      <dgm:spPr/>
      <dgm:t>
        <a:bodyPr/>
        <a:lstStyle/>
        <a:p>
          <a:endParaRPr lang="en-GB"/>
        </a:p>
      </dgm:t>
    </dgm:pt>
    <dgm:pt modelId="{F999435E-4C62-2346-8838-BD4D75E28454}" type="sibTrans" cxnId="{18D97C56-1306-514B-95D9-260EFF58E98F}">
      <dgm:prSet/>
      <dgm:spPr/>
      <dgm:t>
        <a:bodyPr/>
        <a:lstStyle/>
        <a:p>
          <a:endParaRPr lang="en-GB"/>
        </a:p>
      </dgm:t>
    </dgm:pt>
    <dgm:pt modelId="{1544EB48-2046-F74C-B7B2-BE2575ADC3A9}">
      <dgm:prSet phldrT="[Text]"/>
      <dgm:spPr/>
      <dgm:t>
        <a:bodyPr/>
        <a:lstStyle/>
        <a:p>
          <a:r>
            <a:rPr lang="en-GB" dirty="0"/>
            <a:t>23 questions</a:t>
          </a:r>
        </a:p>
      </dgm:t>
    </dgm:pt>
    <dgm:pt modelId="{591DB7BA-B73F-7546-A450-45D58A57C2C5}" type="parTrans" cxnId="{10B0C9F7-C15C-BC41-8600-0069D9AE3799}">
      <dgm:prSet/>
      <dgm:spPr/>
      <dgm:t>
        <a:bodyPr/>
        <a:lstStyle/>
        <a:p>
          <a:endParaRPr lang="en-GB"/>
        </a:p>
      </dgm:t>
    </dgm:pt>
    <dgm:pt modelId="{72332B4E-3089-2B4F-BF28-EA50931432F2}" type="sibTrans" cxnId="{10B0C9F7-C15C-BC41-8600-0069D9AE3799}">
      <dgm:prSet/>
      <dgm:spPr/>
      <dgm:t>
        <a:bodyPr/>
        <a:lstStyle/>
        <a:p>
          <a:endParaRPr lang="en-GB"/>
        </a:p>
      </dgm:t>
    </dgm:pt>
    <dgm:pt modelId="{31E3ED5A-CA4A-234E-BEA7-AA4AF9FDD7A8}">
      <dgm:prSet phldrT="[Text]"/>
      <dgm:spPr/>
      <dgm:t>
        <a:bodyPr/>
        <a:lstStyle/>
        <a:p>
          <a:r>
            <a:rPr lang="en-GB" dirty="0"/>
            <a:t>Relatively simple answers regarding applicant and string</a:t>
          </a:r>
        </a:p>
      </dgm:t>
    </dgm:pt>
    <dgm:pt modelId="{FAA4B276-371E-8146-A648-7FB231EDDDEF}" type="parTrans" cxnId="{62AD78EA-6887-524E-87AB-472BAB107CCA}">
      <dgm:prSet/>
      <dgm:spPr/>
      <dgm:t>
        <a:bodyPr/>
        <a:lstStyle/>
        <a:p>
          <a:endParaRPr lang="en-GB"/>
        </a:p>
      </dgm:t>
    </dgm:pt>
    <dgm:pt modelId="{A9FBAE5F-2C06-0F4B-A7CE-EED7473E4680}" type="sibTrans" cxnId="{62AD78EA-6887-524E-87AB-472BAB107CCA}">
      <dgm:prSet/>
      <dgm:spPr/>
      <dgm:t>
        <a:bodyPr/>
        <a:lstStyle/>
        <a:p>
          <a:endParaRPr lang="en-GB"/>
        </a:p>
      </dgm:t>
    </dgm:pt>
    <dgm:pt modelId="{A31D6392-AC50-934D-B3C9-21160E208F0B}">
      <dgm:prSet phldrT="[Text]"/>
      <dgm:spPr/>
      <dgm:t>
        <a:bodyPr/>
        <a:lstStyle/>
        <a:p>
          <a:r>
            <a:rPr lang="en-GB" dirty="0"/>
            <a:t>Technical</a:t>
          </a:r>
        </a:p>
      </dgm:t>
    </dgm:pt>
    <dgm:pt modelId="{8B332FE0-141F-2B4B-AD12-4FDD450FAB91}" type="parTrans" cxnId="{ED1B5E82-99AE-8644-9E94-17022116F018}">
      <dgm:prSet/>
      <dgm:spPr/>
      <dgm:t>
        <a:bodyPr/>
        <a:lstStyle/>
        <a:p>
          <a:endParaRPr lang="en-GB"/>
        </a:p>
      </dgm:t>
    </dgm:pt>
    <dgm:pt modelId="{B51F53C4-0BC2-3D4B-9010-7B6B363381E1}" type="sibTrans" cxnId="{ED1B5E82-99AE-8644-9E94-17022116F018}">
      <dgm:prSet/>
      <dgm:spPr/>
      <dgm:t>
        <a:bodyPr/>
        <a:lstStyle/>
        <a:p>
          <a:endParaRPr lang="en-GB"/>
        </a:p>
      </dgm:t>
    </dgm:pt>
    <dgm:pt modelId="{C180C49A-B5C7-4246-96FC-54B3D4A0C558}">
      <dgm:prSet phldrT="[Text]"/>
      <dgm:spPr/>
      <dgm:t>
        <a:bodyPr/>
        <a:lstStyle/>
        <a:p>
          <a:r>
            <a:rPr lang="en-GB" dirty="0"/>
            <a:t>20 questions</a:t>
          </a:r>
        </a:p>
      </dgm:t>
    </dgm:pt>
    <dgm:pt modelId="{57564F97-4D88-4C40-8A8F-3FDA396B722F}" type="parTrans" cxnId="{4F000D43-6FB9-FA4A-8BEC-DFF98315EEED}">
      <dgm:prSet/>
      <dgm:spPr/>
      <dgm:t>
        <a:bodyPr/>
        <a:lstStyle/>
        <a:p>
          <a:endParaRPr lang="en-GB"/>
        </a:p>
      </dgm:t>
    </dgm:pt>
    <dgm:pt modelId="{F24F5035-A92E-FB42-8F2F-531BCE23C1E7}" type="sibTrans" cxnId="{4F000D43-6FB9-FA4A-8BEC-DFF98315EEED}">
      <dgm:prSet/>
      <dgm:spPr/>
      <dgm:t>
        <a:bodyPr/>
        <a:lstStyle/>
        <a:p>
          <a:endParaRPr lang="en-GB"/>
        </a:p>
      </dgm:t>
    </dgm:pt>
    <dgm:pt modelId="{74981608-8FD2-8746-9B49-B4AC76405D99}">
      <dgm:prSet phldrT="[Text]"/>
      <dgm:spPr/>
      <dgm:t>
        <a:bodyPr/>
        <a:lstStyle/>
        <a:p>
          <a:r>
            <a:rPr lang="en-GB" dirty="0"/>
            <a:t>Hundreds of pages of technical information</a:t>
          </a:r>
        </a:p>
      </dgm:t>
    </dgm:pt>
    <dgm:pt modelId="{40C9A82A-2045-6E46-AB96-E804B32AE0C7}" type="parTrans" cxnId="{4AB3498F-B816-FE4F-8304-40C4C00F69ED}">
      <dgm:prSet/>
      <dgm:spPr/>
      <dgm:t>
        <a:bodyPr/>
        <a:lstStyle/>
        <a:p>
          <a:endParaRPr lang="en-GB"/>
        </a:p>
      </dgm:t>
    </dgm:pt>
    <dgm:pt modelId="{2AD6BDB8-C08E-B04A-A0EB-6400D63C265F}" type="sibTrans" cxnId="{4AB3498F-B816-FE4F-8304-40C4C00F69ED}">
      <dgm:prSet/>
      <dgm:spPr/>
      <dgm:t>
        <a:bodyPr/>
        <a:lstStyle/>
        <a:p>
          <a:endParaRPr lang="en-GB"/>
        </a:p>
      </dgm:t>
    </dgm:pt>
    <dgm:pt modelId="{A1ADBCF8-15A9-2E43-837D-53FEFE66392C}">
      <dgm:prSet phldrT="[Text]"/>
      <dgm:spPr/>
      <dgm:t>
        <a:bodyPr/>
        <a:lstStyle/>
        <a:p>
          <a:r>
            <a:rPr lang="en-GB" dirty="0"/>
            <a:t>Financial</a:t>
          </a:r>
        </a:p>
      </dgm:t>
    </dgm:pt>
    <dgm:pt modelId="{0458E41A-1023-CD41-AB7C-3FD0729F8B1F}" type="parTrans" cxnId="{25AA3F12-4A71-D14B-82E4-151E4DC157A1}">
      <dgm:prSet/>
      <dgm:spPr/>
      <dgm:t>
        <a:bodyPr/>
        <a:lstStyle/>
        <a:p>
          <a:endParaRPr lang="en-GB"/>
        </a:p>
      </dgm:t>
    </dgm:pt>
    <dgm:pt modelId="{2662D316-6525-1045-80EB-9CE331CDC90B}" type="sibTrans" cxnId="{25AA3F12-4A71-D14B-82E4-151E4DC157A1}">
      <dgm:prSet/>
      <dgm:spPr/>
      <dgm:t>
        <a:bodyPr/>
        <a:lstStyle/>
        <a:p>
          <a:endParaRPr lang="en-GB"/>
        </a:p>
      </dgm:t>
    </dgm:pt>
    <dgm:pt modelId="{74477DED-BC15-5F48-A3DE-63D2FDF6FF59}">
      <dgm:prSet phldrT="[Text]"/>
      <dgm:spPr/>
      <dgm:t>
        <a:bodyPr/>
        <a:lstStyle/>
        <a:p>
          <a:r>
            <a:rPr lang="en-GB" dirty="0"/>
            <a:t>6 questions</a:t>
          </a:r>
        </a:p>
      </dgm:t>
    </dgm:pt>
    <dgm:pt modelId="{D6C04607-6BE3-D44F-B495-80747C701A53}" type="parTrans" cxnId="{47C2280B-91E8-D44A-9FFC-9BB3D16E1C82}">
      <dgm:prSet/>
      <dgm:spPr/>
      <dgm:t>
        <a:bodyPr/>
        <a:lstStyle/>
        <a:p>
          <a:endParaRPr lang="en-GB"/>
        </a:p>
      </dgm:t>
    </dgm:pt>
    <dgm:pt modelId="{0FFC6FF5-C928-DD40-B13E-79CAFDED2A59}" type="sibTrans" cxnId="{47C2280B-91E8-D44A-9FFC-9BB3D16E1C82}">
      <dgm:prSet/>
      <dgm:spPr/>
      <dgm:t>
        <a:bodyPr/>
        <a:lstStyle/>
        <a:p>
          <a:endParaRPr lang="en-GB"/>
        </a:p>
      </dgm:t>
    </dgm:pt>
    <dgm:pt modelId="{75C0FCD0-6FAB-E842-9363-7C690574DB94}">
      <dgm:prSet phldrT="[Text]"/>
      <dgm:spPr/>
      <dgm:t>
        <a:bodyPr/>
        <a:lstStyle/>
        <a:p>
          <a:r>
            <a:rPr lang="en-GB" dirty="0"/>
            <a:t>Medium complexity financial statements and projections</a:t>
          </a:r>
        </a:p>
      </dgm:t>
    </dgm:pt>
    <dgm:pt modelId="{0D3ACCC8-A62B-B348-80AE-2CB223636789}" type="parTrans" cxnId="{3E6D9713-C5E5-EB4B-A506-1F9E839B5760}">
      <dgm:prSet/>
      <dgm:spPr/>
      <dgm:t>
        <a:bodyPr/>
        <a:lstStyle/>
        <a:p>
          <a:endParaRPr lang="en-GB"/>
        </a:p>
      </dgm:t>
    </dgm:pt>
    <dgm:pt modelId="{F446523C-A486-7142-BF97-A700E5788F57}" type="sibTrans" cxnId="{3E6D9713-C5E5-EB4B-A506-1F9E839B5760}">
      <dgm:prSet/>
      <dgm:spPr/>
      <dgm:t>
        <a:bodyPr/>
        <a:lstStyle/>
        <a:p>
          <a:endParaRPr lang="en-GB"/>
        </a:p>
      </dgm:t>
    </dgm:pt>
    <dgm:pt modelId="{E7F13C46-E190-4C40-B578-774416E4E149}" type="pres">
      <dgm:prSet presAssocID="{4F6A2457-1D5D-F641-81CB-C0282C9030B9}" presName="Name0" presStyleCnt="0">
        <dgm:presLayoutVars>
          <dgm:dir/>
          <dgm:animLvl val="lvl"/>
          <dgm:resizeHandles val="exact"/>
        </dgm:presLayoutVars>
      </dgm:prSet>
      <dgm:spPr/>
    </dgm:pt>
    <dgm:pt modelId="{CED86670-D70A-4144-896A-28D61296DB97}" type="pres">
      <dgm:prSet presAssocID="{AEC28111-6706-084F-94A5-D68AE8218286}" presName="composite" presStyleCnt="0"/>
      <dgm:spPr/>
    </dgm:pt>
    <dgm:pt modelId="{12444C6A-ED2B-7845-B541-6E22DB3CB0F0}" type="pres">
      <dgm:prSet presAssocID="{AEC28111-6706-084F-94A5-D68AE821828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0D2A891-BEFA-C44E-9D67-A151A85507DE}" type="pres">
      <dgm:prSet presAssocID="{AEC28111-6706-084F-94A5-D68AE8218286}" presName="desTx" presStyleLbl="alignAccFollowNode1" presStyleIdx="0" presStyleCnt="3">
        <dgm:presLayoutVars>
          <dgm:bulletEnabled val="1"/>
        </dgm:presLayoutVars>
      </dgm:prSet>
      <dgm:spPr/>
    </dgm:pt>
    <dgm:pt modelId="{E688062D-5178-7D4D-A567-82DD1A9B2024}" type="pres">
      <dgm:prSet presAssocID="{F999435E-4C62-2346-8838-BD4D75E28454}" presName="space" presStyleCnt="0"/>
      <dgm:spPr/>
    </dgm:pt>
    <dgm:pt modelId="{B899CA2C-816B-2044-8E65-82518BFB8AB4}" type="pres">
      <dgm:prSet presAssocID="{A31D6392-AC50-934D-B3C9-21160E208F0B}" presName="composite" presStyleCnt="0"/>
      <dgm:spPr/>
    </dgm:pt>
    <dgm:pt modelId="{9F3D1064-DDF3-444D-BD88-6AE62A235855}" type="pres">
      <dgm:prSet presAssocID="{A31D6392-AC50-934D-B3C9-21160E208F0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ACF1531-F52B-EE40-99E5-11293117027E}" type="pres">
      <dgm:prSet presAssocID="{A31D6392-AC50-934D-B3C9-21160E208F0B}" presName="desTx" presStyleLbl="alignAccFollowNode1" presStyleIdx="1" presStyleCnt="3">
        <dgm:presLayoutVars>
          <dgm:bulletEnabled val="1"/>
        </dgm:presLayoutVars>
      </dgm:prSet>
      <dgm:spPr/>
    </dgm:pt>
    <dgm:pt modelId="{2D3748DD-5D7A-CB49-A440-5CFF664BC47B}" type="pres">
      <dgm:prSet presAssocID="{B51F53C4-0BC2-3D4B-9010-7B6B363381E1}" presName="space" presStyleCnt="0"/>
      <dgm:spPr/>
    </dgm:pt>
    <dgm:pt modelId="{499BE318-66AA-BA47-8837-7183ED16A7CC}" type="pres">
      <dgm:prSet presAssocID="{A1ADBCF8-15A9-2E43-837D-53FEFE66392C}" presName="composite" presStyleCnt="0"/>
      <dgm:spPr/>
    </dgm:pt>
    <dgm:pt modelId="{0A98A88A-9AD2-F644-A127-930800A57A7C}" type="pres">
      <dgm:prSet presAssocID="{A1ADBCF8-15A9-2E43-837D-53FEFE66392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F655035-3499-3346-BEEA-D44E7392727C}" type="pres">
      <dgm:prSet presAssocID="{A1ADBCF8-15A9-2E43-837D-53FEFE66392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8DD260A-A39A-6746-B840-EDF0688EE2E8}" type="presOf" srcId="{A31D6392-AC50-934D-B3C9-21160E208F0B}" destId="{9F3D1064-DDF3-444D-BD88-6AE62A235855}" srcOrd="0" destOrd="0" presId="urn:microsoft.com/office/officeart/2005/8/layout/hList1"/>
    <dgm:cxn modelId="{47C2280B-91E8-D44A-9FFC-9BB3D16E1C82}" srcId="{A1ADBCF8-15A9-2E43-837D-53FEFE66392C}" destId="{74477DED-BC15-5F48-A3DE-63D2FDF6FF59}" srcOrd="0" destOrd="0" parTransId="{D6C04607-6BE3-D44F-B495-80747C701A53}" sibTransId="{0FFC6FF5-C928-DD40-B13E-79CAFDED2A59}"/>
    <dgm:cxn modelId="{25AA3F12-4A71-D14B-82E4-151E4DC157A1}" srcId="{4F6A2457-1D5D-F641-81CB-C0282C9030B9}" destId="{A1ADBCF8-15A9-2E43-837D-53FEFE66392C}" srcOrd="2" destOrd="0" parTransId="{0458E41A-1023-CD41-AB7C-3FD0729F8B1F}" sibTransId="{2662D316-6525-1045-80EB-9CE331CDC90B}"/>
    <dgm:cxn modelId="{3E6D9713-C5E5-EB4B-A506-1F9E839B5760}" srcId="{A1ADBCF8-15A9-2E43-837D-53FEFE66392C}" destId="{75C0FCD0-6FAB-E842-9363-7C690574DB94}" srcOrd="1" destOrd="0" parTransId="{0D3ACCC8-A62B-B348-80AE-2CB223636789}" sibTransId="{F446523C-A486-7142-BF97-A700E5788F57}"/>
    <dgm:cxn modelId="{820A1B2E-0C4D-CA46-B014-4533D7A87459}" type="presOf" srcId="{1544EB48-2046-F74C-B7B2-BE2575ADC3A9}" destId="{50D2A891-BEFA-C44E-9D67-A151A85507DE}" srcOrd="0" destOrd="0" presId="urn:microsoft.com/office/officeart/2005/8/layout/hList1"/>
    <dgm:cxn modelId="{390CD338-2115-9C4C-866E-63DBCCE8EE5B}" type="presOf" srcId="{75C0FCD0-6FAB-E842-9363-7C690574DB94}" destId="{FF655035-3499-3346-BEEA-D44E7392727C}" srcOrd="0" destOrd="1" presId="urn:microsoft.com/office/officeart/2005/8/layout/hList1"/>
    <dgm:cxn modelId="{855BE33B-0AC8-2647-B5B0-58596CEB2681}" type="presOf" srcId="{74477DED-BC15-5F48-A3DE-63D2FDF6FF59}" destId="{FF655035-3499-3346-BEEA-D44E7392727C}" srcOrd="0" destOrd="0" presId="urn:microsoft.com/office/officeart/2005/8/layout/hList1"/>
    <dgm:cxn modelId="{4F000D43-6FB9-FA4A-8BEC-DFF98315EEED}" srcId="{A31D6392-AC50-934D-B3C9-21160E208F0B}" destId="{C180C49A-B5C7-4246-96FC-54B3D4A0C558}" srcOrd="0" destOrd="0" parTransId="{57564F97-4D88-4C40-8A8F-3FDA396B722F}" sibTransId="{F24F5035-A92E-FB42-8F2F-531BCE23C1E7}"/>
    <dgm:cxn modelId="{62A5EB4E-0CE3-C543-ADA7-3DF6BAC9F59C}" type="presOf" srcId="{AEC28111-6706-084F-94A5-D68AE8218286}" destId="{12444C6A-ED2B-7845-B541-6E22DB3CB0F0}" srcOrd="0" destOrd="0" presId="urn:microsoft.com/office/officeart/2005/8/layout/hList1"/>
    <dgm:cxn modelId="{18D97C56-1306-514B-95D9-260EFF58E98F}" srcId="{4F6A2457-1D5D-F641-81CB-C0282C9030B9}" destId="{AEC28111-6706-084F-94A5-D68AE8218286}" srcOrd="0" destOrd="0" parTransId="{48A291DB-D4F7-894B-880A-B0968E47AF85}" sibTransId="{F999435E-4C62-2346-8838-BD4D75E28454}"/>
    <dgm:cxn modelId="{A0488B6A-6D43-9545-8977-1AC01C2FB48C}" type="presOf" srcId="{C180C49A-B5C7-4246-96FC-54B3D4A0C558}" destId="{0ACF1531-F52B-EE40-99E5-11293117027E}" srcOrd="0" destOrd="0" presId="urn:microsoft.com/office/officeart/2005/8/layout/hList1"/>
    <dgm:cxn modelId="{23C22B78-791F-8047-A36A-5972A06FA998}" type="presOf" srcId="{A1ADBCF8-15A9-2E43-837D-53FEFE66392C}" destId="{0A98A88A-9AD2-F644-A127-930800A57A7C}" srcOrd="0" destOrd="0" presId="urn:microsoft.com/office/officeart/2005/8/layout/hList1"/>
    <dgm:cxn modelId="{B8C4187D-E24E-9544-84A1-B587AEE9C93D}" type="presOf" srcId="{31E3ED5A-CA4A-234E-BEA7-AA4AF9FDD7A8}" destId="{50D2A891-BEFA-C44E-9D67-A151A85507DE}" srcOrd="0" destOrd="1" presId="urn:microsoft.com/office/officeart/2005/8/layout/hList1"/>
    <dgm:cxn modelId="{ED1B5E82-99AE-8644-9E94-17022116F018}" srcId="{4F6A2457-1D5D-F641-81CB-C0282C9030B9}" destId="{A31D6392-AC50-934D-B3C9-21160E208F0B}" srcOrd="1" destOrd="0" parTransId="{8B332FE0-141F-2B4B-AD12-4FDD450FAB91}" sibTransId="{B51F53C4-0BC2-3D4B-9010-7B6B363381E1}"/>
    <dgm:cxn modelId="{4AB3498F-B816-FE4F-8304-40C4C00F69ED}" srcId="{A31D6392-AC50-934D-B3C9-21160E208F0B}" destId="{74981608-8FD2-8746-9B49-B4AC76405D99}" srcOrd="1" destOrd="0" parTransId="{40C9A82A-2045-6E46-AB96-E804B32AE0C7}" sibTransId="{2AD6BDB8-C08E-B04A-A0EB-6400D63C265F}"/>
    <dgm:cxn modelId="{76897BE9-34B4-0F4D-ACE1-5713027351AB}" type="presOf" srcId="{74981608-8FD2-8746-9B49-B4AC76405D99}" destId="{0ACF1531-F52B-EE40-99E5-11293117027E}" srcOrd="0" destOrd="1" presId="urn:microsoft.com/office/officeart/2005/8/layout/hList1"/>
    <dgm:cxn modelId="{62AD78EA-6887-524E-87AB-472BAB107CCA}" srcId="{AEC28111-6706-084F-94A5-D68AE8218286}" destId="{31E3ED5A-CA4A-234E-BEA7-AA4AF9FDD7A8}" srcOrd="1" destOrd="0" parTransId="{FAA4B276-371E-8146-A648-7FB231EDDDEF}" sibTransId="{A9FBAE5F-2C06-0F4B-A7CE-EED7473E4680}"/>
    <dgm:cxn modelId="{10B0C9F7-C15C-BC41-8600-0069D9AE3799}" srcId="{AEC28111-6706-084F-94A5-D68AE8218286}" destId="{1544EB48-2046-F74C-B7B2-BE2575ADC3A9}" srcOrd="0" destOrd="0" parTransId="{591DB7BA-B73F-7546-A450-45D58A57C2C5}" sibTransId="{72332B4E-3089-2B4F-BF28-EA50931432F2}"/>
    <dgm:cxn modelId="{B03133FB-E7C0-0F43-BC3D-82F39652C9A3}" type="presOf" srcId="{4F6A2457-1D5D-F641-81CB-C0282C9030B9}" destId="{E7F13C46-E190-4C40-B578-774416E4E149}" srcOrd="0" destOrd="0" presId="urn:microsoft.com/office/officeart/2005/8/layout/hList1"/>
    <dgm:cxn modelId="{DF38A18A-989A-514D-880B-AEF5A0FB520A}" type="presParOf" srcId="{E7F13C46-E190-4C40-B578-774416E4E149}" destId="{CED86670-D70A-4144-896A-28D61296DB97}" srcOrd="0" destOrd="0" presId="urn:microsoft.com/office/officeart/2005/8/layout/hList1"/>
    <dgm:cxn modelId="{0CA7185F-F2CC-7B40-ACD3-7AE45B048D04}" type="presParOf" srcId="{CED86670-D70A-4144-896A-28D61296DB97}" destId="{12444C6A-ED2B-7845-B541-6E22DB3CB0F0}" srcOrd="0" destOrd="0" presId="urn:microsoft.com/office/officeart/2005/8/layout/hList1"/>
    <dgm:cxn modelId="{E115654B-075D-F24F-BA50-5ECAAD88E762}" type="presParOf" srcId="{CED86670-D70A-4144-896A-28D61296DB97}" destId="{50D2A891-BEFA-C44E-9D67-A151A85507DE}" srcOrd="1" destOrd="0" presId="urn:microsoft.com/office/officeart/2005/8/layout/hList1"/>
    <dgm:cxn modelId="{07A7D06F-D217-B44F-91F6-0AFA5E0898AE}" type="presParOf" srcId="{E7F13C46-E190-4C40-B578-774416E4E149}" destId="{E688062D-5178-7D4D-A567-82DD1A9B2024}" srcOrd="1" destOrd="0" presId="urn:microsoft.com/office/officeart/2005/8/layout/hList1"/>
    <dgm:cxn modelId="{D1B7B4AF-6973-A945-8197-3190F8585ACB}" type="presParOf" srcId="{E7F13C46-E190-4C40-B578-774416E4E149}" destId="{B899CA2C-816B-2044-8E65-82518BFB8AB4}" srcOrd="2" destOrd="0" presId="urn:microsoft.com/office/officeart/2005/8/layout/hList1"/>
    <dgm:cxn modelId="{064B6824-67A0-F843-A41A-4866A4B2B2C2}" type="presParOf" srcId="{B899CA2C-816B-2044-8E65-82518BFB8AB4}" destId="{9F3D1064-DDF3-444D-BD88-6AE62A235855}" srcOrd="0" destOrd="0" presId="urn:microsoft.com/office/officeart/2005/8/layout/hList1"/>
    <dgm:cxn modelId="{7859BB7E-1992-A24A-AB5E-E6D62423EBE8}" type="presParOf" srcId="{B899CA2C-816B-2044-8E65-82518BFB8AB4}" destId="{0ACF1531-F52B-EE40-99E5-11293117027E}" srcOrd="1" destOrd="0" presId="urn:microsoft.com/office/officeart/2005/8/layout/hList1"/>
    <dgm:cxn modelId="{411D4F6C-64FB-3049-B93D-D2684C6B36B2}" type="presParOf" srcId="{E7F13C46-E190-4C40-B578-774416E4E149}" destId="{2D3748DD-5D7A-CB49-A440-5CFF664BC47B}" srcOrd="3" destOrd="0" presId="urn:microsoft.com/office/officeart/2005/8/layout/hList1"/>
    <dgm:cxn modelId="{1F94C479-0504-FE43-8A2E-A4207FFCD470}" type="presParOf" srcId="{E7F13C46-E190-4C40-B578-774416E4E149}" destId="{499BE318-66AA-BA47-8837-7183ED16A7CC}" srcOrd="4" destOrd="0" presId="urn:microsoft.com/office/officeart/2005/8/layout/hList1"/>
    <dgm:cxn modelId="{C192E8D0-8D72-E644-A48C-3E37889842F8}" type="presParOf" srcId="{499BE318-66AA-BA47-8837-7183ED16A7CC}" destId="{0A98A88A-9AD2-F644-A127-930800A57A7C}" srcOrd="0" destOrd="0" presId="urn:microsoft.com/office/officeart/2005/8/layout/hList1"/>
    <dgm:cxn modelId="{B9BFE33A-CD7A-1A4C-BEA0-5B5AE500DA0F}" type="presParOf" srcId="{499BE318-66AA-BA47-8837-7183ED16A7CC}" destId="{FF655035-3499-3346-BEEA-D44E7392727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D9A1B-57B6-4146-937C-A693E6D1C88B}">
      <dsp:nvSpPr>
        <dsp:cNvPr id="0" name=""/>
        <dsp:cNvSpPr/>
      </dsp:nvSpPr>
      <dsp:spPr>
        <a:xfrm>
          <a:off x="0" y="111560"/>
          <a:ext cx="3211369" cy="1926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Pillar #1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Restructure the Application Review Process</a:t>
          </a:r>
          <a:endParaRPr lang="en-GB" sz="2000" b="0" i="0" u="none" kern="1200" dirty="0"/>
        </a:p>
      </dsp:txBody>
      <dsp:txXfrm>
        <a:off x="0" y="111560"/>
        <a:ext cx="3211369" cy="1926821"/>
      </dsp:txXfrm>
    </dsp:sp>
    <dsp:sp modelId="{C4F274B7-5DBE-2141-9F0D-AA5A9E806EA1}">
      <dsp:nvSpPr>
        <dsp:cNvPr id="0" name=""/>
        <dsp:cNvSpPr/>
      </dsp:nvSpPr>
      <dsp:spPr>
        <a:xfrm>
          <a:off x="3532506" y="111560"/>
          <a:ext cx="3211369" cy="1926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Pillar #2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Expedited Pre-Evaluation for Registry Service Providers</a:t>
          </a:r>
          <a:endParaRPr lang="en-GB" sz="2000" b="0" i="0" u="none" kern="1200" dirty="0"/>
        </a:p>
      </dsp:txBody>
      <dsp:txXfrm>
        <a:off x="3532506" y="111560"/>
        <a:ext cx="3211369" cy="1926821"/>
      </dsp:txXfrm>
    </dsp:sp>
    <dsp:sp modelId="{D34B0F3F-3A7E-F846-AC3D-CF33A3306680}">
      <dsp:nvSpPr>
        <dsp:cNvPr id="0" name=""/>
        <dsp:cNvSpPr/>
      </dsp:nvSpPr>
      <dsp:spPr>
        <a:xfrm>
          <a:off x="7065013" y="111560"/>
          <a:ext cx="3211369" cy="1926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Pillar #3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Structured Application Prioritization Review	</a:t>
          </a:r>
          <a:endParaRPr lang="en-GB" sz="2000" b="0" i="0" u="none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7065013" y="111560"/>
        <a:ext cx="3211369" cy="1926821"/>
      </dsp:txXfrm>
    </dsp:sp>
    <dsp:sp modelId="{299A5FD0-7AB1-F446-974E-9018412A29A7}">
      <dsp:nvSpPr>
        <dsp:cNvPr id="0" name=""/>
        <dsp:cNvSpPr/>
      </dsp:nvSpPr>
      <dsp:spPr>
        <a:xfrm>
          <a:off x="1766253" y="2359518"/>
          <a:ext cx="3211369" cy="1926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Pillar #4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Implement a Tiered Pricing Model</a:t>
          </a:r>
          <a:endParaRPr lang="en-GB" sz="2000" b="0" i="0" u="none" kern="1200" dirty="0"/>
        </a:p>
      </dsp:txBody>
      <dsp:txXfrm>
        <a:off x="1766253" y="2359518"/>
        <a:ext cx="3211369" cy="1926821"/>
      </dsp:txXfrm>
    </dsp:sp>
    <dsp:sp modelId="{85C46D2C-67C5-ED44-9A8D-9FA2813FDBAB}">
      <dsp:nvSpPr>
        <dsp:cNvPr id="0" name=""/>
        <dsp:cNvSpPr/>
      </dsp:nvSpPr>
      <dsp:spPr>
        <a:xfrm>
          <a:off x="5298759" y="2359518"/>
          <a:ext cx="3211369" cy="1926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Pillar #5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Utilize Existing Systems to Create a Simple Platform </a:t>
          </a:r>
          <a:endParaRPr lang="en-GB" sz="2000" b="0" i="0" u="none" kern="1200" dirty="0"/>
        </a:p>
      </dsp:txBody>
      <dsp:txXfrm>
        <a:off x="5298759" y="2359518"/>
        <a:ext cx="3211369" cy="19268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44C6A-ED2B-7845-B541-6E22DB3CB0F0}">
      <dsp:nvSpPr>
        <dsp:cNvPr id="0" name=""/>
        <dsp:cNvSpPr/>
      </dsp:nvSpPr>
      <dsp:spPr>
        <a:xfrm>
          <a:off x="2018" y="143016"/>
          <a:ext cx="1967622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Administrative</a:t>
          </a:r>
        </a:p>
      </dsp:txBody>
      <dsp:txXfrm>
        <a:off x="2018" y="143016"/>
        <a:ext cx="1967622" cy="547200"/>
      </dsp:txXfrm>
    </dsp:sp>
    <dsp:sp modelId="{50D2A891-BEFA-C44E-9D67-A151A85507DE}">
      <dsp:nvSpPr>
        <dsp:cNvPr id="0" name=""/>
        <dsp:cNvSpPr/>
      </dsp:nvSpPr>
      <dsp:spPr>
        <a:xfrm>
          <a:off x="2018" y="690216"/>
          <a:ext cx="1967622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23 questions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Relatively simple answers regarding applicant and string</a:t>
          </a:r>
        </a:p>
      </dsp:txBody>
      <dsp:txXfrm>
        <a:off x="2018" y="690216"/>
        <a:ext cx="1967622" cy="1929734"/>
      </dsp:txXfrm>
    </dsp:sp>
    <dsp:sp modelId="{9F3D1064-DDF3-444D-BD88-6AE62A235855}">
      <dsp:nvSpPr>
        <dsp:cNvPr id="0" name=""/>
        <dsp:cNvSpPr/>
      </dsp:nvSpPr>
      <dsp:spPr>
        <a:xfrm>
          <a:off x="2245107" y="143016"/>
          <a:ext cx="1967622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Technical</a:t>
          </a:r>
        </a:p>
      </dsp:txBody>
      <dsp:txXfrm>
        <a:off x="2245107" y="143016"/>
        <a:ext cx="1967622" cy="547200"/>
      </dsp:txXfrm>
    </dsp:sp>
    <dsp:sp modelId="{0ACF1531-F52B-EE40-99E5-11293117027E}">
      <dsp:nvSpPr>
        <dsp:cNvPr id="0" name=""/>
        <dsp:cNvSpPr/>
      </dsp:nvSpPr>
      <dsp:spPr>
        <a:xfrm>
          <a:off x="2245107" y="690216"/>
          <a:ext cx="1967622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20 questions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Hundreds of pages of technical information</a:t>
          </a:r>
        </a:p>
      </dsp:txBody>
      <dsp:txXfrm>
        <a:off x="2245107" y="690216"/>
        <a:ext cx="1967622" cy="1929734"/>
      </dsp:txXfrm>
    </dsp:sp>
    <dsp:sp modelId="{0A98A88A-9AD2-F644-A127-930800A57A7C}">
      <dsp:nvSpPr>
        <dsp:cNvPr id="0" name=""/>
        <dsp:cNvSpPr/>
      </dsp:nvSpPr>
      <dsp:spPr>
        <a:xfrm>
          <a:off x="4488197" y="143016"/>
          <a:ext cx="1967622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Financial</a:t>
          </a:r>
        </a:p>
      </dsp:txBody>
      <dsp:txXfrm>
        <a:off x="4488197" y="143016"/>
        <a:ext cx="1967622" cy="547200"/>
      </dsp:txXfrm>
    </dsp:sp>
    <dsp:sp modelId="{FF655035-3499-3346-BEEA-D44E7392727C}">
      <dsp:nvSpPr>
        <dsp:cNvPr id="0" name=""/>
        <dsp:cNvSpPr/>
      </dsp:nvSpPr>
      <dsp:spPr>
        <a:xfrm>
          <a:off x="4488197" y="690216"/>
          <a:ext cx="1967622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6 questions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Medium complexity financial statements and projections</a:t>
          </a:r>
        </a:p>
      </dsp:txBody>
      <dsp:txXfrm>
        <a:off x="4488197" y="690216"/>
        <a:ext cx="1967622" cy="1929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CFD87D-5A22-1D42-8FCF-C344EE3631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ECA1E4-D922-50E2-377C-72904B128B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EF8B5-F839-484D-8977-50BA49D1C34B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C68EF2-F3AC-7D9F-657C-89E348AEE1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07A44-D75E-AEF7-C5ED-8C8F5D9800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EB565-B424-CB4D-B92A-91CC4D7D43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317840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CC8E6-8040-EC4E-A670-77D4E5FC180C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C529A-2802-1148-8F5C-D73D14A2567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215499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 think we can do without these slides and just have crews speak to them and Mike and I add colour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C529A-2802-1148-8F5C-D73D14A2567D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7531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I think we can do without these slides and just have crews speak to them and Mike and I add colour</a:t>
            </a:r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C529A-2802-1148-8F5C-D73D14A2567D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5525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From </a:t>
            </a:r>
            <a:r>
              <a:rPr lang="en-AU" dirty="0" err="1"/>
              <a:t>subpro</a:t>
            </a:r>
            <a:r>
              <a:rPr lang="en-AU" dirty="0"/>
              <a:t> - ICANN org notes that there are a few reasons for this: 1) implementing the </a:t>
            </a:r>
            <a:r>
              <a:rPr lang="en-AU" dirty="0" err="1"/>
              <a:t>SubPro</a:t>
            </a:r>
            <a:r>
              <a:rPr lang="en-AU" dirty="0"/>
              <a:t> Final Report outputs, which includes ensuring that the appropriate systems, procedures, processes, and resources are all in place in time for the opening of the next application submission period–and ICANN | New gTLD Subsequent Procedures Operational Design Assessment (ODA) | 12 December 2022 | 11 to mitigate challenges faced in the past–will require considerable upfront cost; 2) inflation, including increased vendor costs; 3) added complexities in the recommendations versus the 2012 round; and, 4) the need to ensure that tools for applicant assistance and other resources are in place.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C529A-2802-1148-8F5C-D73D14A2567D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1991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C529A-2802-1148-8F5C-D73D14A2567D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7948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0F661-2536-F305-4AE4-0EF054BC8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631710-6BE9-12D2-B748-AE5714B44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F508D-981E-4D98-9734-442CBC312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01BB9-476C-317F-CF4E-9141C596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86BFC-D800-7092-1B9B-A0E33837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670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AD41-F400-CC6F-DEF8-4195B703E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CA824-74D3-CECA-90B3-EFC618175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25828-A274-970F-9CB3-9FFB73CE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CE196-EADF-36F9-19F4-2C74BD3A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err="1"/>
              <a:t>brg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24676-2F21-BF04-2FD5-DE2EB1AA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AB7E2FD-A8FF-D384-EC3B-67499D2A3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88524" y="6356350"/>
            <a:ext cx="216527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3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E994-7D8F-172B-7F81-87ACA915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0BDAE-C6B1-2387-D49A-750BD8E6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2A58E-96FB-0654-6D27-2BD10E9F3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8E8AA-A526-A855-77F8-19DD5A3BF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38496-547F-51F8-C238-32AC2A55C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264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8E521-DE42-A380-25A5-3521FF7A6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55EC9-58A3-96E3-461A-11A35AACCC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12824-407B-06BE-14E7-C42532E39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DB656-CC9B-4F5A-66F6-7679876BA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A338F8-CFEF-600E-D924-9CE18BFE3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D7365-409E-F479-628D-1243C7A23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9104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26933-05A0-7611-FD00-4F16199AD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CC46A-EC36-44DE-1B04-389BC1E1C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E2951-6D14-FBF3-A2C4-09A76E53E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0E61E0-CD9C-3A23-FAAC-EF254309A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3E006F-4F79-7A3D-B554-C507DB91D6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70E105-C488-486E-3485-76A4C0F0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B8DBC7-59F1-B61C-0B57-E08CB7EBD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3340E7-359E-6C59-1BFD-0707776F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03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176B0-EC6A-08A4-5BFB-EB1BB54DF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62286-37CB-D3F0-53DF-584AA1E8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04F8AE-1BE2-7290-C252-6C4D64D7F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BAAE9-B57D-DCFF-CFBE-759B0080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002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91D56E-9461-7429-2E28-394C2DCB9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F04DF1-C603-7E7F-6EBA-8BAC6791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446F6-98F2-2FA1-E41C-A7436EBF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433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2291E-6ECE-4C1C-BDBA-3C26CBB9A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9E1A0-13EA-A6DD-CA71-37C9F4AD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ABBD9-1F6F-95B3-F3F9-4988832E0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25588-74B2-024C-7E33-24378DCDE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C3AE3-FD86-D0D6-DBBF-F9216E50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3601C-B08D-12AD-5188-B604E2111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548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CB96-427B-FAF4-C780-16F7957AD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B66685-01FE-4E44-331B-AA1836435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C2020-22BF-CF0A-9172-BCDEE533C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11541-4672-ED09-83EA-9FCD1C4C8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4E3F8-6812-7C8C-9FFC-FB675FB5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8381A-CB60-C53C-C0F4-7C0D4C5B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22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0134-EDC4-16E5-4558-5F0FDB5D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E62B0-EBB2-45AC-C4CC-DDB05EBDC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4D3A0-A7EF-4F8B-4B40-A30EAB1B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DD6D4-9EF5-05D0-6CB9-7AE79BDD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ECF6C-310C-9F3E-F6EA-CF42540F3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7116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06205-C001-D568-0F7B-ADE7E2ACBD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A46BD7-8022-7234-859C-084C8670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B4290-980F-7F56-937C-07650CFA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DD43A-882E-FD9A-D1B0-04FFB4C71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FDA94-40BC-1486-832F-742C2733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407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D12ED8-F2EE-F09F-6622-1091AAE6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83F7A-77F7-7D59-CF83-E60075773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18BFA-0232-6CA5-10B4-16FE3ABC4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82554-2352-BD44-B640-078B39288A40}" type="datetimeFigureOut">
              <a:rPr lang="en-AU" smtClean="0"/>
              <a:t>22/3/2023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90F1F-588A-3566-EBC3-166C920AB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B5670-483F-DA5A-6855-7FC39583A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7F9D-C3AC-DB42-ABD3-EF0839A6BA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938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ann.org/resources/material-subcontracting-arrangemen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998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6202F50-6386-3A09-DE5A-06351F88C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708"/>
            <a:ext cx="3879952" cy="16149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6DD6CA-1596-A407-19E6-335AB4F5C784}"/>
              </a:ext>
            </a:extLst>
          </p:cNvPr>
          <p:cNvSpPr txBox="1"/>
          <p:nvPr/>
        </p:nvSpPr>
        <p:spPr>
          <a:xfrm>
            <a:off x="1178140" y="1167198"/>
            <a:ext cx="983571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AU" sz="4400" dirty="0">
                <a:solidFill>
                  <a:schemeClr val="bg1"/>
                </a:solidFill>
                <a:effectLst/>
                <a:latin typeface="Arial Narrow" panose="020B0604020202020204" pitchFamily="34" charset="0"/>
              </a:rPr>
            </a:br>
            <a:endParaRPr lang="en-AU" sz="4400" dirty="0">
              <a:solidFill>
                <a:schemeClr val="bg1"/>
              </a:solidFill>
              <a:effectLst/>
              <a:latin typeface="Arial Narrow" panose="020B0604020202020204" pitchFamily="34" charset="0"/>
            </a:endParaRPr>
          </a:p>
          <a:p>
            <a:r>
              <a:rPr lang="en-AU" sz="4400" b="1" dirty="0">
                <a:solidFill>
                  <a:schemeClr val="bg1"/>
                </a:solidFill>
                <a:effectLst/>
                <a:latin typeface="Arial Narrow" panose="020B0604020202020204" pitchFamily="34" charset="0"/>
              </a:rPr>
              <a:t>Option 2a</a:t>
            </a:r>
            <a:r>
              <a:rPr lang="en-AU" sz="4400" dirty="0">
                <a:solidFill>
                  <a:schemeClr val="bg1"/>
                </a:solidFill>
                <a:latin typeface="Arial Narrow" panose="020B0604020202020204" pitchFamily="34" charset="0"/>
              </a:rPr>
              <a:t> </a:t>
            </a:r>
            <a:r>
              <a:rPr lang="en-AU" sz="4400" b="1" dirty="0" err="1">
                <a:solidFill>
                  <a:schemeClr val="bg1"/>
                </a:solidFill>
                <a:effectLst/>
                <a:latin typeface="Arial Narrow" panose="020B0604020202020204" pitchFamily="34" charset="0"/>
              </a:rPr>
              <a:t>SubPro</a:t>
            </a:r>
            <a:r>
              <a:rPr lang="en-AU" sz="4400" b="1" dirty="0">
                <a:solidFill>
                  <a:schemeClr val="bg1"/>
                </a:solidFill>
                <a:effectLst/>
                <a:latin typeface="Arial Narrow" panose="020B0604020202020204" pitchFamily="34" charset="0"/>
              </a:rPr>
              <a:t> Implementation</a:t>
            </a:r>
            <a:r>
              <a:rPr lang="en-AU" sz="4400" dirty="0">
                <a:solidFill>
                  <a:schemeClr val="bg1"/>
                </a:solidFill>
                <a:latin typeface="Arial Narrow" panose="020B0604020202020204" pitchFamily="34" charset="0"/>
              </a:rPr>
              <a:t> </a:t>
            </a:r>
            <a:r>
              <a:rPr lang="en-AU" sz="4400" b="1" dirty="0">
                <a:solidFill>
                  <a:schemeClr val="bg1"/>
                </a:solidFill>
                <a:effectLst/>
                <a:latin typeface="Arial Narrow" panose="020B0604020202020204" pitchFamily="34" charset="0"/>
              </a:rPr>
              <a:t>Proposal</a:t>
            </a:r>
          </a:p>
          <a:p>
            <a:endParaRPr lang="en-AU" sz="4400" dirty="0">
              <a:solidFill>
                <a:schemeClr val="bg1"/>
              </a:solidFill>
              <a:effectLst/>
              <a:latin typeface="Arial Narrow" panose="020B0604020202020204" pitchFamily="34" charset="0"/>
            </a:endParaRPr>
          </a:p>
          <a:p>
            <a:r>
              <a:rPr lang="en-AU" sz="4400" dirty="0">
                <a:solidFill>
                  <a:srgbClr val="F28A1D"/>
                </a:solidFill>
                <a:effectLst/>
                <a:latin typeface="Arial Narrow" panose="020B0604020202020204" pitchFamily="34" charset="0"/>
              </a:rPr>
              <a:t>Recommendations to Expedite the Next Round of Top-Level Domains</a:t>
            </a:r>
          </a:p>
          <a:p>
            <a:endParaRPr lang="en-A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49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C208C-BF9A-EF6B-8F5A-138E7186D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037" y="1828800"/>
            <a:ext cx="11360563" cy="4263105"/>
          </a:xfrm>
        </p:spPr>
        <p:txBody>
          <a:bodyPr anchor="t">
            <a:norm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About Us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Today’s panellists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Why did we develop this report?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What are we trying to achieve?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How can people get involved or share feedback?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Housekeeping for today’s session</a:t>
            </a: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8C6FD5-D094-7418-F71F-6450C7E317FC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64179F-79D8-E7D3-7AAE-FE8B9001D244}"/>
              </a:ext>
            </a:extLst>
          </p:cNvPr>
          <p:cNvSpPr txBox="1"/>
          <p:nvPr/>
        </p:nvSpPr>
        <p:spPr>
          <a:xfrm>
            <a:off x="-1539827" y="5002192"/>
            <a:ext cx="1149705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AU" sz="4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brandregistrygroup.org</a:t>
            </a:r>
            <a:r>
              <a:rPr lang="en-AU" sz="4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AU" sz="40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nextround</a:t>
            </a:r>
            <a:endParaRPr lang="en-AU" sz="4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086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C208C-BF9A-EF6B-8F5A-138E7186D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037" y="1828800"/>
            <a:ext cx="11360563" cy="4263105"/>
          </a:xfrm>
        </p:spPr>
        <p:txBody>
          <a:bodyPr anchor="t">
            <a:norm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Evolving the namespace since 2000</a:t>
            </a:r>
          </a:p>
          <a:p>
            <a:r>
              <a:rPr lang="en-AU" sz="2000" dirty="0" err="1">
                <a:latin typeface="Arial" panose="020B0604020202020204" pitchFamily="34" charset="0"/>
                <a:cs typeface="Arial" panose="020B0604020202020204" pitchFamily="34" charset="0"/>
              </a:rPr>
              <a:t>SubPro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work and the ODA Report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ICANN’s key recommendations in the ODA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Board ready to approve many recommendations? </a:t>
            </a: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So we asked ourselves the questions….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What is missing?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How can we introduce an agile mindset that expedites the program?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Why an implementation focused model can help?</a:t>
            </a: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73D2910-BEDB-0B59-A713-9F026F5D752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</p:spTree>
    <p:extLst>
      <p:ext uri="{BB962C8B-B14F-4D97-AF65-F5344CB8AC3E}">
        <p14:creationId xmlns:p14="http://schemas.microsoft.com/office/powerpoint/2010/main" val="782989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ICANN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C208C-BF9A-EF6B-8F5A-138E7186D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037" y="1828800"/>
            <a:ext cx="11360563" cy="426310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Subsequent Procedures (</a:t>
            </a:r>
            <a:r>
              <a:rPr lang="en-A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SubPro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Operational Design Assessment (ODA) published on 12 December 2022, ICANN provided two options for moving forward with the next round; 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73D2910-BEDB-0B59-A713-9F026F5D752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aphicFrame>
        <p:nvGraphicFramePr>
          <p:cNvPr id="7" name="Table 10">
            <a:extLst>
              <a:ext uri="{FF2B5EF4-FFF2-40B4-BE49-F238E27FC236}">
                <a16:creationId xmlns:a16="http://schemas.microsoft.com/office/drawing/2014/main" id="{0079E903-F400-2851-28D6-A72C00268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763463"/>
              </p:ext>
            </p:extLst>
          </p:nvPr>
        </p:nvGraphicFramePr>
        <p:xfrm>
          <a:off x="533400" y="2706378"/>
          <a:ext cx="11229622" cy="3307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811">
                  <a:extLst>
                    <a:ext uri="{9D8B030D-6E8A-4147-A177-3AD203B41FA5}">
                      <a16:colId xmlns:a16="http://schemas.microsoft.com/office/drawing/2014/main" val="1926431503"/>
                    </a:ext>
                  </a:extLst>
                </a:gridCol>
                <a:gridCol w="5614811">
                  <a:extLst>
                    <a:ext uri="{9D8B030D-6E8A-4147-A177-3AD203B41FA5}">
                      <a16:colId xmlns:a16="http://schemas.microsoft.com/office/drawing/2014/main" val="678980448"/>
                    </a:ext>
                  </a:extLst>
                </a:gridCol>
              </a:tblGrid>
              <a:tr h="514784">
                <a:tc>
                  <a:txBody>
                    <a:bodyPr/>
                    <a:lstStyle/>
                    <a:p>
                      <a:r>
                        <a:rPr lang="en-AU" sz="2400" dirty="0"/>
                        <a:t>Option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/>
                        <a:t>Option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353098"/>
                  </a:ext>
                </a:extLst>
              </a:tr>
              <a:tr h="2792525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5-year implementation process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Unlimited number of applications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Processing largely automated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 fee -  $270,000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Applications Open – 2028?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month implementation process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Unlimited number of applications – but processed in batches of 450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Processing largely manual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 fee -  $240,600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Applications Open - 2025</a:t>
                      </a:r>
                      <a:r>
                        <a:rPr lang="en-AU" sz="2400" dirty="0"/>
                        <a:t>?</a:t>
                      </a:r>
                    </a:p>
                    <a:p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39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61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C208C-BF9A-EF6B-8F5A-138E7186D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037" y="1828800"/>
            <a:ext cx="11360563" cy="4263105"/>
          </a:xfrm>
        </p:spPr>
        <p:txBody>
          <a:bodyPr anchor="t">
            <a:normAutofit/>
          </a:bodyPr>
          <a:lstStyle/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73D2910-BEDB-0B59-A713-9F026F5D752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19092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ICANN 76 – March 2023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A5E6B766-F8DA-42C8-A55A-DB1E0B445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361667"/>
              </p:ext>
            </p:extLst>
          </p:nvPr>
        </p:nvGraphicFramePr>
        <p:xfrm>
          <a:off x="1155508" y="2079682"/>
          <a:ext cx="10082336" cy="2790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1168">
                  <a:extLst>
                    <a:ext uri="{9D8B030D-6E8A-4147-A177-3AD203B41FA5}">
                      <a16:colId xmlns:a16="http://schemas.microsoft.com/office/drawing/2014/main" val="832022340"/>
                    </a:ext>
                  </a:extLst>
                </a:gridCol>
                <a:gridCol w="5041168">
                  <a:extLst>
                    <a:ext uri="{9D8B030D-6E8A-4147-A177-3AD203B41FA5}">
                      <a16:colId xmlns:a16="http://schemas.microsoft.com/office/drawing/2014/main" val="3139042954"/>
                    </a:ext>
                  </a:extLst>
                </a:gridCol>
              </a:tblGrid>
              <a:tr h="778658">
                <a:tc>
                  <a:txBody>
                    <a:bodyPr/>
                    <a:lstStyle/>
                    <a:p>
                      <a:r>
                        <a:rPr lang="en-AU" dirty="0"/>
                        <a:t>Concerns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Opportunities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137337"/>
                  </a:ext>
                </a:extLst>
              </a:tr>
              <a:tr h="191997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Cost of Application Fees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Fee structure unclear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Cost of Program Implementation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Delays to Application Window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Accessibility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Streamlining applications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Launching Program Quickly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Launching Communications Campaigns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Predictivity for Applicants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Moving to support applicants beyond current remit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6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987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 2a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BD67D29A-4F9B-C38F-070A-D89EDA7D76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314128"/>
              </p:ext>
            </p:extLst>
          </p:nvPr>
        </p:nvGraphicFramePr>
        <p:xfrm>
          <a:off x="957806" y="1806638"/>
          <a:ext cx="10276383" cy="4397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744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Pillar #1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Restructure the Application Review Process</a:t>
              </a:r>
              <a:endParaRPr lang="en-GB" sz="2000" b="0" i="0" u="none" kern="1200" dirty="0"/>
            </a:p>
          </p:txBody>
        </p:sp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DDA157B-C14E-34F7-7200-AE392486D8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235973"/>
              </p:ext>
            </p:extLst>
          </p:nvPr>
        </p:nvGraphicFramePr>
        <p:xfrm>
          <a:off x="4292625" y="2852262"/>
          <a:ext cx="6457838" cy="2762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548ECB3-CD5C-11BC-B598-DF34D1138C0E}"/>
              </a:ext>
            </a:extLst>
          </p:cNvPr>
          <p:cNvSpPr txBox="1"/>
          <p:nvPr/>
        </p:nvSpPr>
        <p:spPr>
          <a:xfrm>
            <a:off x="6289968" y="2593280"/>
            <a:ext cx="3499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2012 Application Round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10BB87-4B8C-B2EC-E2B5-606FAE4AA783}"/>
              </a:ext>
            </a:extLst>
          </p:cNvPr>
          <p:cNvSpPr txBox="1"/>
          <p:nvPr/>
        </p:nvSpPr>
        <p:spPr>
          <a:xfrm>
            <a:off x="3971673" y="1937042"/>
            <a:ext cx="76867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Background</a:t>
            </a:r>
          </a:p>
          <a:p>
            <a:endParaRPr lang="en-AU" dirty="0"/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8564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Pillar #1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Restructure the Application Review Process</a:t>
              </a:r>
              <a:endParaRPr lang="en-GB" sz="2000" b="0" i="0" u="none" kern="120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5FDE254-D63F-BAB1-17F5-D9FDE146ADD1}"/>
              </a:ext>
            </a:extLst>
          </p:cNvPr>
          <p:cNvSpPr txBox="1"/>
          <p:nvPr/>
        </p:nvSpPr>
        <p:spPr>
          <a:xfrm>
            <a:off x="3971673" y="1937042"/>
            <a:ext cx="768676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Key Recommendation #1</a:t>
            </a:r>
          </a:p>
          <a:p>
            <a:endParaRPr lang="en-AU" dirty="0"/>
          </a:p>
          <a:p>
            <a:pPr marL="342900" lvl="0" indent="-342900">
              <a:buFont typeface="Symbol" pitchFamily="2" charset="2"/>
              <a:buChar char="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 applicants to only pay the base application fee and submit administrative question responses to enable the </a:t>
            </a:r>
            <a:r>
              <a:rPr lang="en-AU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Initial Evaluation 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 to occur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 applicants to submit their technical &amp; financial responses </a:t>
            </a:r>
            <a:r>
              <a:rPr lang="en-AU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prioritization draw and </a:t>
            </a:r>
            <a:r>
              <a:rPr lang="en-AU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applicant wishes for their application to be reviewed by ICANN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 applicants to submit documented proof that their RSP has passed pre-evaluation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1484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Pillar #1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Restructure the Application Review Process</a:t>
              </a:r>
              <a:endParaRPr lang="en-GB" sz="2000" b="0" i="0" u="none" kern="120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5FDE254-D63F-BAB1-17F5-D9FDE146ADD1}"/>
              </a:ext>
            </a:extLst>
          </p:cNvPr>
          <p:cNvSpPr txBox="1"/>
          <p:nvPr/>
        </p:nvSpPr>
        <p:spPr>
          <a:xfrm>
            <a:off x="3971673" y="1937042"/>
            <a:ext cx="768676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Key Recommendation #2</a:t>
            </a:r>
          </a:p>
          <a:p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 a 6-month public comment period once the strings and applicants have been publicly released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 i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ndividuals or entities with standing to object on String Similarity, Community, Legal Rights or Limited Public Interest grounds as per 2012 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 the Governmental Advisory Council (GAC) to provide their advice during this window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the completion of this period, applicants will be made aware of any objections or advice regarding their application which will assist them to decide on their willingness to proceed.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8049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Pillar #1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i="0" u="none" kern="1200" dirty="0"/>
                <a:t>Restructure the Application Review Process</a:t>
              </a:r>
              <a:endParaRPr lang="en-GB" sz="2000" b="0" i="0" u="none" kern="120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5FDE254-D63F-BAB1-17F5-D9FDE146ADD1}"/>
              </a:ext>
            </a:extLst>
          </p:cNvPr>
          <p:cNvSpPr txBox="1"/>
          <p:nvPr/>
        </p:nvSpPr>
        <p:spPr>
          <a:xfrm>
            <a:off x="3971673" y="1937042"/>
            <a:ext cx="768676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Benefits</a:t>
            </a:r>
          </a:p>
          <a:p>
            <a:endParaRPr lang="en-AU" dirty="0"/>
          </a:p>
          <a:p>
            <a:pPr marL="34290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Allows for an expedited launch to the program</a:t>
            </a:r>
          </a:p>
          <a:p>
            <a:pPr marL="34290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not penalize applicants that may have found out about this new gTLD opportunity late in the awareness campaign or have limited ICANN experience</a:t>
            </a:r>
            <a:endParaRPr lang="en-A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Allows prospective applicants to build support for their application during the review process which can be important for certain types of community and geographic applications. </a:t>
            </a: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Reduces the overall complexity of the application portal</a:t>
            </a: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Provides adequate time for public comment, formal objection and GAC Advice </a:t>
            </a: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Provides applicants with enhanced predictability</a:t>
            </a: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4217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#2 </a:t>
              </a:r>
            </a:p>
            <a:p>
              <a:pPr lvl="0" algn="ctr"/>
              <a:r>
                <a:rPr lang="en-US" sz="2000" b="0" i="0" u="none" dirty="0"/>
                <a:t>Expedited Pre-Evaluation for Registry Service Providers</a:t>
              </a:r>
              <a:endParaRPr lang="en-GB" sz="2000" b="0" i="0" u="none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CD37FC-BAAD-EFBC-AF7E-1012D5B54E7C}"/>
              </a:ext>
            </a:extLst>
          </p:cNvPr>
          <p:cNvSpPr txBox="1"/>
          <p:nvPr/>
        </p:nvSpPr>
        <p:spPr>
          <a:xfrm>
            <a:off x="3971673" y="1937042"/>
            <a:ext cx="768676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Background</a:t>
            </a:r>
          </a:p>
          <a:p>
            <a:endParaRPr lang="en-AU" dirty="0"/>
          </a:p>
          <a:p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2012 round, the requirement to undertake a full review of the technical response for each application was an enormous lift for ICANN and caused delays for applicants. </a:t>
            </a:r>
          </a:p>
          <a:p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</a:t>
            </a:r>
            <a:r>
              <a:rPr lang="en-A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SubPro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Report specifically identified Registry Services Provider (RSP) Pre-Evaluation as one of the key topics in its final report. </a:t>
            </a:r>
          </a:p>
          <a:p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As part of a pre-evaluation, RSPs would have their full technical answers evaluated by ICANN prior to the application window. Applicants would simply assert that they were using a particular RSP and confirm that the Registry Services would be identical to those already approved by ICANN, signifying that the application should immediately pass technical review.</a:t>
            </a:r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5375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#2 </a:t>
              </a:r>
            </a:p>
            <a:p>
              <a:pPr lvl="0" algn="ctr"/>
              <a:r>
                <a:rPr lang="en-US" sz="2000" b="0" i="0" u="none" dirty="0"/>
                <a:t>Expedited Pre-Evaluation for Registry Service Providers</a:t>
              </a:r>
              <a:endParaRPr lang="en-GB" sz="2000" b="0" i="0" u="none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CD37FC-BAAD-EFBC-AF7E-1012D5B54E7C}"/>
              </a:ext>
            </a:extLst>
          </p:cNvPr>
          <p:cNvSpPr txBox="1"/>
          <p:nvPr/>
        </p:nvSpPr>
        <p:spPr>
          <a:xfrm>
            <a:off x="3971673" y="1937042"/>
            <a:ext cx="768676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Key Recommendation #3</a:t>
            </a:r>
          </a:p>
          <a:p>
            <a:endParaRPr lang="en-AU" dirty="0"/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Option 2a recommends that ICANN begin the process of pre-evaluating backend RSPs with the goal of announcing the opening of the Pre-Evaluation program at the ICANN 78 meeting in Hamburg, 2023. </a:t>
            </a:r>
          </a:p>
          <a:p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program should be available indefinitely for any RSP seeking to become pre-evaluated into the future.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should 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commence immediately and as a priority initiative for the next round program launch.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3674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#2 </a:t>
              </a:r>
            </a:p>
            <a:p>
              <a:pPr lvl="0" algn="ctr"/>
              <a:r>
                <a:rPr lang="en-US" sz="2000" b="0" i="0" u="none" dirty="0"/>
                <a:t>Expedited Pre-Evaluation for Registry Service Providers</a:t>
              </a:r>
              <a:endParaRPr lang="en-GB" sz="2000" b="0" i="0" u="none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CD37FC-BAAD-EFBC-AF7E-1012D5B54E7C}"/>
              </a:ext>
            </a:extLst>
          </p:cNvPr>
          <p:cNvSpPr txBox="1"/>
          <p:nvPr/>
        </p:nvSpPr>
        <p:spPr>
          <a:xfrm>
            <a:off x="3971673" y="1937042"/>
            <a:ext cx="7686767" cy="495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Benefits</a:t>
            </a:r>
          </a:p>
          <a:p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Reducing the base application fee to correspond with ICANN's reduced workload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Streamlined technical review process to provide reliability </a:t>
            </a: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predictability to applicants </a:t>
            </a: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ICANN can publicize 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RSPs that have passed Pre-Evaluation, making it easier for applicants to find a provider </a:t>
            </a: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ICANN can use the largely defined processes and costs from their existing Material Subcontracting Arrangement Change documentation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implementing this program</a:t>
            </a: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fontAlgn="base">
              <a:buSzPts val="1000"/>
              <a:tabLst>
                <a:tab pos="457200" algn="l"/>
              </a:tabLst>
            </a:pP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56876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#3</a:t>
              </a:r>
            </a:p>
            <a:p>
              <a:pPr lvl="0" algn="ctr"/>
              <a:r>
                <a:rPr lang="en-US" sz="2000" b="0" i="0" u="none" dirty="0"/>
                <a:t>Structured Application Prioritization Review</a:t>
              </a:r>
              <a:endParaRPr lang="en-GB" sz="20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F9C69E0-4C93-3E02-CD32-543030F8A1F0}"/>
              </a:ext>
            </a:extLst>
          </p:cNvPr>
          <p:cNvSpPr txBox="1"/>
          <p:nvPr/>
        </p:nvSpPr>
        <p:spPr>
          <a:xfrm>
            <a:off x="3971673" y="1937042"/>
            <a:ext cx="768676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Background</a:t>
            </a:r>
          </a:p>
          <a:p>
            <a:endParaRPr lang="en-AU" dirty="0"/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Given the strong probability of receiving a volume of applications that exceeds ICANN’s ability to review all applications simultaneously, a process for prioritization will be required to provide some opportunity for ICANN to plan and provide applicants with visibility on the potential time to delegation. </a:t>
            </a:r>
          </a:p>
          <a:p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prioritization draw in 2012 was relatively successful given the circumstances, but learning from this </a:t>
            </a: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specifically process and early communication to applicants – is paramount for a successful next round. </a:t>
            </a:r>
            <a:endParaRPr lang="en-AU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29017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#3</a:t>
              </a:r>
            </a:p>
            <a:p>
              <a:pPr lvl="0" algn="ctr"/>
              <a:r>
                <a:rPr lang="en-US" sz="2000" b="0" i="0" u="none" dirty="0"/>
                <a:t>Structured Application Prioritization Review</a:t>
              </a:r>
              <a:endParaRPr lang="en-GB" sz="200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A94C1FF-E544-CCE9-ABEA-0BE7D3EA78B1}"/>
              </a:ext>
            </a:extLst>
          </p:cNvPr>
          <p:cNvSpPr txBox="1"/>
          <p:nvPr/>
        </p:nvSpPr>
        <p:spPr>
          <a:xfrm>
            <a:off x="3971673" y="1937042"/>
            <a:ext cx="768676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Key Recommendation #4</a:t>
            </a:r>
          </a:p>
          <a:p>
            <a:endParaRPr lang="en-AU" dirty="0"/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Option 2a recommends the creation of three separate prioritization draws with sequential numbering;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1 - IDN applications seeking an expedited review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2 - Non-IDN applications seeking an expedited review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Draw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3 - Applications electing to forgo expedited review (IDN or Non-IDN)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  <a:p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Option 2a also recommends prioritization of all IDNs and that ICANN immediately invite the first 450 applications from the prioritization draw to ‘Opt-In’ to submit their technical and financial responses and provide an 8-week window.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69805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#3</a:t>
              </a:r>
            </a:p>
            <a:p>
              <a:pPr lvl="0" algn="ctr"/>
              <a:r>
                <a:rPr lang="en-US" sz="2000" b="0" i="0" u="none" dirty="0"/>
                <a:t>Structured Application Prioritization Review</a:t>
              </a:r>
              <a:endParaRPr lang="en-GB" sz="20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DF61301-F6CB-8C99-4973-54B6C8AD5158}"/>
              </a:ext>
            </a:extLst>
          </p:cNvPr>
          <p:cNvSpPr txBox="1"/>
          <p:nvPr/>
        </p:nvSpPr>
        <p:spPr>
          <a:xfrm>
            <a:off x="3971673" y="1937042"/>
            <a:ext cx="7686767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Benefits</a:t>
            </a:r>
          </a:p>
          <a:p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Sequential numbering gives applicants predictability and the ability to move faster if their application is ‘Simple’ and if others opt-out or have issues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</a:t>
            </a: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process allows TLDs that want to slow down to do so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Easier processing capability for ICANN</a:t>
            </a:r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6810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#4</a:t>
              </a:r>
            </a:p>
            <a:p>
              <a:pPr lvl="0" algn="ctr"/>
              <a:r>
                <a:rPr lang="en-US" sz="2000" b="0" i="0" u="none" dirty="0"/>
                <a:t>Implement a Tiered Pricing Model</a:t>
              </a:r>
              <a:endParaRPr lang="en-GB" sz="2000" b="0" i="0" u="none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6035DC5-030F-3F7D-FF83-682947FF1C32}"/>
              </a:ext>
            </a:extLst>
          </p:cNvPr>
          <p:cNvSpPr txBox="1"/>
          <p:nvPr/>
        </p:nvSpPr>
        <p:spPr>
          <a:xfrm>
            <a:off x="3971673" y="1937042"/>
            <a:ext cx="768676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Background</a:t>
            </a:r>
          </a:p>
          <a:p>
            <a:endParaRPr lang="en-AU" dirty="0"/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Historically, ICANN has opted for a one-size fits all approach toward application fees;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Proof of Concept TLD Round (2000) = $50,000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Sponsored TLD Round (2004) = $45,000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Open TLD Round (2012) = $185,000*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A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AU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2012 round - some applicants were required to pay additional fees in connection with certain processes, e.g. to respond to formal objections and/or community designation.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0065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#4</a:t>
              </a:r>
            </a:p>
            <a:p>
              <a:pPr lvl="0" algn="ctr"/>
              <a:r>
                <a:rPr lang="en-US" sz="2000" b="0" i="0" u="none" dirty="0"/>
                <a:t>Implement a Tiered Pricing Model</a:t>
              </a:r>
              <a:endParaRPr lang="en-GB" sz="2000" b="0" i="0" u="non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814A9DA-A4FD-A591-32AD-A69AAF28F454}"/>
              </a:ext>
            </a:extLst>
          </p:cNvPr>
          <p:cNvSpPr txBox="1"/>
          <p:nvPr/>
        </p:nvSpPr>
        <p:spPr>
          <a:xfrm>
            <a:off x="3971673" y="1937042"/>
            <a:ext cx="768676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Key Recommendation #5</a:t>
            </a:r>
          </a:p>
          <a:p>
            <a:endParaRPr lang="en-AU" dirty="0"/>
          </a:p>
          <a:p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Option 2a proposes a base application fee of USD 100,000 which would be paid by all applicants during the application submission period. </a:t>
            </a:r>
          </a:p>
          <a:p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‘Complex’ applications may then be subject to </a:t>
            </a:r>
            <a:r>
              <a:rPr lang="en-AU" u="sng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additional</a:t>
            </a: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fees that must be paid before their TLD could enter the contracting and delegation phases. This could include, but is not limited to, situations such as:</a:t>
            </a:r>
          </a:p>
          <a:p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Third Party Objections (as per 2012 round)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Applicant Elected TLD Designations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Community Priority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Geographic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Closed Generics (to be determined)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4240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#4</a:t>
              </a:r>
            </a:p>
            <a:p>
              <a:pPr lvl="0" algn="ctr"/>
              <a:r>
                <a:rPr lang="en-US" sz="2000" b="0" i="0" u="none" dirty="0"/>
                <a:t>Implement a Tiered Pricing Model</a:t>
              </a:r>
              <a:endParaRPr lang="en-GB" sz="2000" b="0" i="0" u="none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24A0B33-9D0F-406E-0AE2-5828F9070685}"/>
              </a:ext>
            </a:extLst>
          </p:cNvPr>
          <p:cNvSpPr txBox="1"/>
          <p:nvPr/>
        </p:nvSpPr>
        <p:spPr>
          <a:xfrm>
            <a:off x="3971673" y="1937042"/>
            <a:ext cx="768676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Benefits</a:t>
            </a:r>
          </a:p>
          <a:p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Avoids ’simple’ applications being disproportionately burdened with the extra costs ICANN incurs for ‘complex’ applications 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Keeps the application fee from significant increases, providing opportunity for additional community participation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Ensures that ICANN’s costs are covered on TLDs that cause additional expense to process for any reason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Keeps the application fee achievable for smaller communities and developing regions that might not meet applicant support criteria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7712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#5 </a:t>
              </a:r>
            </a:p>
            <a:p>
              <a:pPr lvl="0" algn="ctr"/>
              <a:r>
                <a:rPr lang="en-US" sz="2000" b="0" i="0" u="none" dirty="0"/>
                <a:t>Utilize Existing Systems to Create a Simple Platform </a:t>
              </a:r>
              <a:endParaRPr lang="en-GB" sz="2000" b="0" i="0" u="non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9F3B2B-D3FD-0B9E-42F5-03BA9794F07C}"/>
              </a:ext>
            </a:extLst>
          </p:cNvPr>
          <p:cNvSpPr txBox="1"/>
          <p:nvPr/>
        </p:nvSpPr>
        <p:spPr>
          <a:xfrm>
            <a:off x="3971673" y="1937042"/>
            <a:ext cx="768676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Background</a:t>
            </a:r>
          </a:p>
          <a:p>
            <a:endParaRPr lang="en-AU" dirty="0"/>
          </a:p>
          <a:p>
            <a:pPr>
              <a:spcAft>
                <a:spcPts val="1200"/>
              </a:spcAft>
            </a:pPr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both Options 1 and 2 provided by ICANN from the ODA report, the development of the necessary systems and infrastructure is stated to cost over $400M.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Whilst it is acknowledged that there is significant work to be done by ICANN to facilitate the next round, a cost base of that size is alarming and requires a detailed analysis of opportunities to rationalise requirements and/or costs.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4485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#5 </a:t>
              </a:r>
            </a:p>
            <a:p>
              <a:pPr lvl="0" algn="ctr"/>
              <a:r>
                <a:rPr lang="en-US" sz="2000" b="0" i="0" u="none" dirty="0"/>
                <a:t>Utilize Existing Systems to Create a Simple Platform </a:t>
              </a:r>
              <a:endParaRPr lang="en-GB" sz="2000" b="0" i="0" u="none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7DF36CE-7D82-256E-70B2-0ECA7ECF4CB2}"/>
              </a:ext>
            </a:extLst>
          </p:cNvPr>
          <p:cNvSpPr txBox="1"/>
          <p:nvPr/>
        </p:nvSpPr>
        <p:spPr>
          <a:xfrm>
            <a:off x="3971673" y="1937042"/>
            <a:ext cx="768676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Key Recommendation #6</a:t>
            </a:r>
          </a:p>
          <a:p>
            <a:endParaRPr lang="en-AU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 simplified system for application submission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Applicant Entity Verification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Further analysis of cost saving measures</a:t>
            </a:r>
          </a:p>
        </p:txBody>
      </p:sp>
    </p:spTree>
    <p:extLst>
      <p:ext uri="{BB962C8B-B14F-4D97-AF65-F5344CB8AC3E}">
        <p14:creationId xmlns:p14="http://schemas.microsoft.com/office/powerpoint/2010/main" val="2714863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18A9A-14E5-D957-57EA-831B4A1B5168}"/>
              </a:ext>
            </a:extLst>
          </p:cNvPr>
          <p:cNvGrpSpPr/>
          <p:nvPr/>
        </p:nvGrpSpPr>
        <p:grpSpPr>
          <a:xfrm>
            <a:off x="226744" y="1903439"/>
            <a:ext cx="3211369" cy="1926821"/>
            <a:chOff x="0" y="0"/>
            <a:chExt cx="3211369" cy="192682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91F745-0C4E-565B-73F7-CEAA0A1176C4}"/>
                </a:ext>
              </a:extLst>
            </p:cNvPr>
            <p:cNvSpPr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8BD40E-6461-F92A-D2F9-F8772A912C28}"/>
                </a:ext>
              </a:extLst>
            </p:cNvPr>
            <p:cNvSpPr txBox="1"/>
            <p:nvPr/>
          </p:nvSpPr>
          <p:spPr>
            <a:xfrm>
              <a:off x="0" y="0"/>
              <a:ext cx="3211369" cy="1926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00" tIns="76200" rIns="76200" bIns="76200" numCol="1" spcCol="1270" anchor="ctr" anchorCtr="0">
              <a:noAutofit/>
            </a:bodyPr>
            <a:lstStyle/>
            <a:p>
              <a:pPr lvl="0" algn="ctr"/>
              <a:r>
                <a:rPr lang="en-US" sz="2000" b="0" i="0" u="none" dirty="0"/>
                <a:t>Pillar #5 </a:t>
              </a:r>
            </a:p>
            <a:p>
              <a:pPr lvl="0" algn="ctr"/>
              <a:r>
                <a:rPr lang="en-US" sz="2000" b="0" i="0" u="none" dirty="0"/>
                <a:t>Utilize Existing Systems to Create a Simple Platform </a:t>
              </a:r>
              <a:endParaRPr lang="en-GB" sz="2000" b="0" i="0" u="non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88BACE4-BA4A-4C89-1FF7-8E1C629E4469}"/>
              </a:ext>
            </a:extLst>
          </p:cNvPr>
          <p:cNvSpPr txBox="1"/>
          <p:nvPr/>
        </p:nvSpPr>
        <p:spPr>
          <a:xfrm>
            <a:off x="3971673" y="1937042"/>
            <a:ext cx="7686767" cy="301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Benefits</a:t>
            </a:r>
          </a:p>
          <a:p>
            <a:endParaRPr lang="en-AU" dirty="0"/>
          </a:p>
          <a:p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 reduction for applicants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Agile approach to program delivery</a:t>
            </a:r>
            <a:endParaRPr lang="en-AU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1457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Timeline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DD2D45-A120-892A-52F3-8B83B03D4BD1}"/>
              </a:ext>
            </a:extLst>
          </p:cNvPr>
          <p:cNvSpPr/>
          <p:nvPr/>
        </p:nvSpPr>
        <p:spPr>
          <a:xfrm>
            <a:off x="-1" y="-123159"/>
            <a:ext cx="13437705" cy="186203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5" name="Picture 14" descr="A picture containing table&#10;&#10;Description automatically generated">
            <a:extLst>
              <a:ext uri="{FF2B5EF4-FFF2-40B4-BE49-F238E27FC236}">
                <a16:creationId xmlns:a16="http://schemas.microsoft.com/office/drawing/2014/main" id="{9CE6B95D-2066-24A8-0E6E-C0FBDAC0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68" y="-123159"/>
            <a:ext cx="5736128" cy="706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49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4121F-45AB-6ECC-776B-3C83E7AA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37" y="339610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 to be resolved</a:t>
            </a:r>
          </a:p>
        </p:txBody>
      </p:sp>
      <p:pic>
        <p:nvPicPr>
          <p:cNvPr id="4" name="Content Placeholder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56AA357-5335-EABF-E495-0C1BB53A7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005" y="6367117"/>
            <a:ext cx="1739590" cy="2933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45F479-E067-EC3B-7B02-D135633A90E4}"/>
              </a:ext>
            </a:extLst>
          </p:cNvPr>
          <p:cNvCxnSpPr>
            <a:cxnSpLocks/>
          </p:cNvCxnSpPr>
          <p:nvPr/>
        </p:nvCxnSpPr>
        <p:spPr>
          <a:xfrm>
            <a:off x="298037" y="6211230"/>
            <a:ext cx="11622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1D962E-6D19-FA94-39A6-0C997D1CB483}"/>
              </a:ext>
            </a:extLst>
          </p:cNvPr>
          <p:cNvSpPr txBox="1"/>
          <p:nvPr/>
        </p:nvSpPr>
        <p:spPr>
          <a:xfrm>
            <a:off x="226744" y="6352683"/>
            <a:ext cx="277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1909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ICANN 76 – March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AB5353-D88C-4EF6-A66A-95B89432A924}"/>
              </a:ext>
            </a:extLst>
          </p:cNvPr>
          <p:cNvSpPr txBox="1"/>
          <p:nvPr/>
        </p:nvSpPr>
        <p:spPr>
          <a:xfrm>
            <a:off x="496711" y="1930351"/>
            <a:ext cx="10476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intention of this report is to build on the proposed Option 2 and develop a clear and efficient path for ICANN and for applicants to expeditiously launch the next round in an agile and collaborative manner.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that extent, we are aware that several program elements are yet to be resolved and that this report is not yet a complete solution for implementing the program. This includes topics such as;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A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Symbol" pitchFamily="2" charset="2"/>
              <a:buChar char="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Closed Generics</a:t>
            </a: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Symbol" pitchFamily="2" charset="2"/>
              <a:buChar char="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Auctions for Contention Management</a:t>
            </a: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Symbol" pitchFamily="2" charset="2"/>
              <a:buChar char="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ICANN Global Communications Strategy</a:t>
            </a: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Symbol" pitchFamily="2" charset="2"/>
              <a:buChar char="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Priority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Symbol" pitchFamily="2" charset="2"/>
              <a:buChar char="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Requirements for Letters of Credit</a:t>
            </a:r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Symbol" pitchFamily="2" charset="2"/>
              <a:buChar char=""/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Managing unintended manipulation of the program </a:t>
            </a:r>
          </a:p>
          <a:p>
            <a:pPr marL="342900" lvl="0" indent="-342900" fontAlgn="base">
              <a:buFont typeface="Symbol" pitchFamily="2" charset="2"/>
              <a:buChar char="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review of outstanding 38 issues.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4401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998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6202F50-6386-3A09-DE5A-06351F88C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708"/>
            <a:ext cx="3879952" cy="16149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6DD6CA-1596-A407-19E6-335AB4F5C784}"/>
              </a:ext>
            </a:extLst>
          </p:cNvPr>
          <p:cNvSpPr txBox="1"/>
          <p:nvPr/>
        </p:nvSpPr>
        <p:spPr>
          <a:xfrm>
            <a:off x="-407556" y="1627788"/>
            <a:ext cx="120221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Q&amp;A</a:t>
            </a:r>
            <a:endParaRPr kumimoji="0" lang="en-AU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682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998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6202F50-6386-3A09-DE5A-06351F88C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708"/>
            <a:ext cx="3879952" cy="16149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6DD6CA-1596-A407-19E6-335AB4F5C784}"/>
              </a:ext>
            </a:extLst>
          </p:cNvPr>
          <p:cNvSpPr txBox="1"/>
          <p:nvPr/>
        </p:nvSpPr>
        <p:spPr>
          <a:xfrm>
            <a:off x="207295" y="1172092"/>
            <a:ext cx="1202213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rgbClr val="F28A1D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Report Download </a:t>
            </a:r>
            <a:r>
              <a:rPr lang="en-AU" sz="4400" b="1" dirty="0">
                <a:solidFill>
                  <a:prstClr val="white"/>
                </a:solidFill>
                <a:latin typeface="Arial Narrow" panose="020B0604020202020204" pitchFamily="34" charset="0"/>
              </a:rPr>
              <a:t>- </a:t>
            </a:r>
            <a:r>
              <a:rPr kumimoji="0" lang="en-AU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brandregistrygroup.org</a:t>
            </a: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/</a:t>
            </a:r>
            <a:r>
              <a:rPr kumimoji="0" lang="en-AU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nextround</a:t>
            </a:r>
            <a:endParaRPr kumimoji="0" lang="en-AU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4400" b="1" dirty="0">
                <a:solidFill>
                  <a:srgbClr val="F28A1D"/>
                </a:solidFill>
                <a:latin typeface="Arial Narrow" panose="020B0604020202020204" pitchFamily="34" charset="0"/>
              </a:rPr>
              <a:t>Feedback</a:t>
            </a:r>
            <a:r>
              <a:rPr lang="en-AU" sz="4400" b="1" dirty="0">
                <a:solidFill>
                  <a:prstClr val="white"/>
                </a:solidFill>
                <a:latin typeface="Arial Narrow" panose="020B0604020202020204" pitchFamily="34" charset="0"/>
              </a:rPr>
              <a:t> – </a:t>
            </a:r>
            <a:r>
              <a:rPr lang="en-AU" sz="4400" b="1" dirty="0" err="1">
                <a:solidFill>
                  <a:prstClr val="white"/>
                </a:solidFill>
                <a:latin typeface="Arial Narrow" panose="020B0604020202020204" pitchFamily="34" charset="0"/>
              </a:rPr>
              <a:t>info@brandregistrygroup.org</a:t>
            </a:r>
            <a:endParaRPr kumimoji="0" lang="en-AU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89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709a970-81b4-4def-bda1-d6eaeca57e6e}" enabled="1" method="Privileged" siteId="{d5f1622b-14a3-45a6-b069-003f8dc4851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9075</TotalTime>
  <Words>1966</Words>
  <Application>Microsoft Macintosh PowerPoint</Application>
  <PresentationFormat>Widescreen</PresentationFormat>
  <Paragraphs>296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Arial Narrow</vt:lpstr>
      <vt:lpstr>Calibri</vt:lpstr>
      <vt:lpstr>Calibri Light</vt:lpstr>
      <vt:lpstr>Courier New</vt:lpstr>
      <vt:lpstr>Symbol</vt:lpstr>
      <vt:lpstr>Office Theme</vt:lpstr>
      <vt:lpstr>PowerPoint Presentation</vt:lpstr>
      <vt:lpstr>Background</vt:lpstr>
      <vt:lpstr>Current Situation</vt:lpstr>
      <vt:lpstr>Current ICANN Proposal</vt:lpstr>
      <vt:lpstr>Key Considerations</vt:lpstr>
      <vt:lpstr>Option 2a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Key Recommendations</vt:lpstr>
      <vt:lpstr>Proposed Timeline</vt:lpstr>
      <vt:lpstr>Still to be resolved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Kirsch</dc:creator>
  <cp:lastModifiedBy>Terri Agnew</cp:lastModifiedBy>
  <cp:revision>8</cp:revision>
  <dcterms:created xsi:type="dcterms:W3CDTF">2022-09-11T10:34:36Z</dcterms:created>
  <dcterms:modified xsi:type="dcterms:W3CDTF">2023-03-22T18:47:57Z</dcterms:modified>
</cp:coreProperties>
</file>